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516" r:id="rId2"/>
    <p:sldId id="541" r:id="rId3"/>
    <p:sldId id="542" r:id="rId4"/>
    <p:sldId id="543" r:id="rId5"/>
    <p:sldId id="544" r:id="rId6"/>
    <p:sldId id="539" r:id="rId7"/>
    <p:sldId id="357" r:id="rId8"/>
    <p:sldId id="353" r:id="rId9"/>
    <p:sldId id="363" r:id="rId10"/>
    <p:sldId id="359" r:id="rId11"/>
    <p:sldId id="532" r:id="rId12"/>
    <p:sldId id="361" r:id="rId13"/>
    <p:sldId id="373" r:id="rId14"/>
    <p:sldId id="365" r:id="rId15"/>
    <p:sldId id="362" r:id="rId16"/>
    <p:sldId id="367" r:id="rId17"/>
    <p:sldId id="537" r:id="rId18"/>
    <p:sldId id="535" r:id="rId19"/>
    <p:sldId id="536" r:id="rId20"/>
    <p:sldId id="369" r:id="rId21"/>
    <p:sldId id="533" r:id="rId22"/>
    <p:sldId id="366" r:id="rId23"/>
    <p:sldId id="368" r:id="rId24"/>
    <p:sldId id="519" r:id="rId25"/>
    <p:sldId id="520" r:id="rId26"/>
    <p:sldId id="521" r:id="rId27"/>
    <p:sldId id="522" r:id="rId28"/>
    <p:sldId id="523" r:id="rId29"/>
    <p:sldId id="525" r:id="rId30"/>
    <p:sldId id="526" r:id="rId31"/>
    <p:sldId id="527" r:id="rId32"/>
    <p:sldId id="528" r:id="rId33"/>
    <p:sldId id="529" r:id="rId34"/>
    <p:sldId id="524" r:id="rId35"/>
    <p:sldId id="530" r:id="rId36"/>
    <p:sldId id="531" r:id="rId37"/>
    <p:sldId id="371" r:id="rId38"/>
    <p:sldId id="349" r:id="rId39"/>
    <p:sldId id="540" r:id="rId40"/>
    <p:sldId id="354" r:id="rId41"/>
    <p:sldId id="351" r:id="rId42"/>
    <p:sldId id="352" r:id="rId43"/>
    <p:sldId id="364" r:id="rId44"/>
    <p:sldId id="380" r:id="rId45"/>
    <p:sldId id="350" r:id="rId46"/>
    <p:sldId id="358" r:id="rId47"/>
    <p:sldId id="356" r:id="rId48"/>
    <p:sldId id="538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92D050"/>
    <a:srgbClr val="0D0D0D"/>
    <a:srgbClr val="00B0F0"/>
    <a:srgbClr val="33CCFF"/>
    <a:srgbClr val="CC0066"/>
    <a:srgbClr val="558ED5"/>
    <a:srgbClr val="D6009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849" autoAdjust="0"/>
  </p:normalViewPr>
  <p:slideViewPr>
    <p:cSldViewPr>
      <p:cViewPr>
        <p:scale>
          <a:sx n="100" d="100"/>
          <a:sy n="100" d="100"/>
        </p:scale>
        <p:origin x="-184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704CB-CBE7-49C2-A71B-05A649165492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5E253-1275-49EC-AF72-7C3DED7A50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29057" indent="-280406" defTabSz="914437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21626" indent="-224325" defTabSz="914437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570276" indent="-224325" defTabSz="914437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18927" indent="-224325" defTabSz="914437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defRPr/>
            </a:pPr>
            <a:fld id="{12549A66-76CF-4652-96E9-C3C40CAED316}" type="slidenum">
              <a:rPr lang="en-US" altLang="zh-CN" sz="1200"/>
              <a:pPr>
                <a:defRPr/>
              </a:pPr>
              <a:t>10</a:t>
            </a:fld>
            <a:endParaRPr lang="en-US" altLang="zh-CN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/>
              <a:t>是</a:t>
            </a:r>
            <a:r>
              <a:rPr lang="en-US" altLang="zh-CN" dirty="0" smtClean="0"/>
              <a:t>MP3</a:t>
            </a:r>
            <a:r>
              <a:rPr lang="zh-CN" altLang="en-US" dirty="0" smtClean="0"/>
              <a:t>吗？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只是一个</a:t>
            </a:r>
            <a:r>
              <a:rPr lang="en-US" altLang="zh-CN" dirty="0" smtClean="0"/>
              <a:t>MP3</a:t>
            </a:r>
            <a:r>
              <a:rPr lang="zh-CN" altLang="en-US" dirty="0" smtClean="0"/>
              <a:t>吗？</a:t>
            </a:r>
            <a:endParaRPr lang="fr-FR" altLang="zh-CN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iPod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成功实际上是一个硬件、软件、网络、内容再加上服务的整合成功，这实际上就是一个纵向合作的成功。目前，随着全球经济一体化，纵向合作已经是完全可以期待的了，如果不主动地走出一步，如果不主动地寻求整个产业之间的合作，整合创新，或者说一个全新的产业发展机会可能又会失去。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526CA-9F7A-436C-AC6B-1479E83D05D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383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25507-4EE0-4FDF-A244-9FC55F1B9768}" type="datetimeFigureOut">
              <a:rPr lang="zh-CN" altLang="en-US" smtClean="0"/>
              <a:pPr/>
              <a:t>2013/5/14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J:\&#21830;&#19994;&#27169;&#24335;&#21019;&#26032;\&#35270;&#39057;\The%20Ten%20Types%20of%20Innovation&#174;.mp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oblin.com/tentypes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J:\&#21830;&#19994;&#27169;&#24335;&#21019;&#26032;\&#35270;&#39057;\quirky&#21830;&#19994;&#27169;&#24335;&#20171;&#32461;.mp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J:\&#21830;&#19994;&#27169;&#24335;&#21019;&#26032;\&#35270;&#39057;\ThomasSuarez_2011X-480p-zh-cn.mp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57554" y="3000372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产品商业</a:t>
            </a:r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规划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AutoShape 7"/>
          <p:cNvSpPr>
            <a:spLocks/>
          </p:cNvSpPr>
          <p:nvPr/>
        </p:nvSpPr>
        <p:spPr bwMode="auto">
          <a:xfrm>
            <a:off x="4214810" y="5143512"/>
            <a:ext cx="1785950" cy="2857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641799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  <a:sym typeface="Heiti SC Light" charset="0"/>
              </a:rPr>
              <a:t>qiuyiwu.com</a:t>
            </a:r>
            <a:endParaRPr lang="zh-CN" altLang="en-US" sz="1400" dirty="0">
              <a:latin typeface="微软雅黑" pitchFamily="34" charset="-122"/>
              <a:ea typeface="微软雅黑" pitchFamily="34" charset="-122"/>
              <a:sym typeface="Heiti SC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16" y="4071942"/>
            <a:ext cx="5630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第三课：商业模式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创新</a:t>
            </a:r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AutoShape 7"/>
          <p:cNvSpPr>
            <a:spLocks/>
          </p:cNvSpPr>
          <p:nvPr/>
        </p:nvSpPr>
        <p:spPr bwMode="auto">
          <a:xfrm>
            <a:off x="5572132" y="5143512"/>
            <a:ext cx="1262078" cy="2857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641799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  <a:sym typeface="Heiti SC Light" charset="0"/>
              </a:rPr>
              <a:t>2013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Heiti SC Light" charset="0"/>
              </a:rPr>
              <a:t>年夏学期</a:t>
            </a:r>
            <a:endParaRPr lang="zh-CN" altLang="en-US" sz="1400" dirty="0">
              <a:latin typeface="微软雅黑" pitchFamily="34" charset="-122"/>
              <a:ea typeface="微软雅黑" pitchFamily="34" charset="-122"/>
              <a:sym typeface="Heiti SC Light" charset="0"/>
            </a:endParaRP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3467099" y="5143512"/>
            <a:ext cx="857256" cy="2857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pPr defTabSz="641799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Heiti SC Light" charset="0"/>
              </a:rPr>
              <a:t>邱懿武</a:t>
            </a:r>
            <a:endParaRPr lang="zh-CN" altLang="en-US" sz="1400" dirty="0">
              <a:latin typeface="微软雅黑" pitchFamily="34" charset="-122"/>
              <a:ea typeface="微软雅黑" pitchFamily="34" charset="-122"/>
              <a:sym typeface="Heiti SC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7275" y="2000240"/>
            <a:ext cx="70294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786050" y="1142984"/>
            <a:ext cx="1071570" cy="107157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用户</a:t>
            </a:r>
          </a:p>
        </p:txBody>
      </p:sp>
      <p:sp>
        <p:nvSpPr>
          <p:cNvPr id="8" name="矩形 7"/>
          <p:cNvSpPr/>
          <p:nvPr/>
        </p:nvSpPr>
        <p:spPr>
          <a:xfrm>
            <a:off x="714348" y="1357298"/>
            <a:ext cx="1143008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MP3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000232" y="1643050"/>
            <a:ext cx="712792" cy="1588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572000" y="6429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音乐曲子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72000" y="13858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有声读物</a:t>
            </a:r>
          </a:p>
        </p:txBody>
      </p:sp>
      <p:sp>
        <p:nvSpPr>
          <p:cNvPr id="15" name="矩形 14"/>
          <p:cNvSpPr/>
          <p:nvPr/>
        </p:nvSpPr>
        <p:spPr>
          <a:xfrm>
            <a:off x="4572000" y="21526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教育内容</a:t>
            </a:r>
          </a:p>
        </p:txBody>
      </p:sp>
      <p:cxnSp>
        <p:nvCxnSpPr>
          <p:cNvPr id="17" name="直接连接符 16"/>
          <p:cNvCxnSpPr>
            <a:endCxn id="13" idx="1"/>
          </p:cNvCxnSpPr>
          <p:nvPr/>
        </p:nvCxnSpPr>
        <p:spPr>
          <a:xfrm flipV="1">
            <a:off x="3786182" y="827584"/>
            <a:ext cx="785818" cy="52971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14" idx="1"/>
          </p:cNvCxnSpPr>
          <p:nvPr/>
        </p:nvCxnSpPr>
        <p:spPr>
          <a:xfrm flipV="1">
            <a:off x="3910007" y="1570534"/>
            <a:ext cx="661993" cy="12966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5" idx="1"/>
          </p:cNvCxnSpPr>
          <p:nvPr/>
        </p:nvCxnSpPr>
        <p:spPr>
          <a:xfrm>
            <a:off x="3843332" y="2062148"/>
            <a:ext cx="728668" cy="275163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567474" y="342884"/>
            <a:ext cx="1862177" cy="6572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餐馆</a:t>
            </a:r>
          </a:p>
        </p:txBody>
      </p:sp>
      <p:sp>
        <p:nvSpPr>
          <p:cNvPr id="23" name="椭圆 22"/>
          <p:cNvSpPr/>
          <p:nvPr/>
        </p:nvSpPr>
        <p:spPr>
          <a:xfrm>
            <a:off x="6567474" y="1285878"/>
            <a:ext cx="1862177" cy="6572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商店、超市</a:t>
            </a:r>
          </a:p>
        </p:txBody>
      </p:sp>
      <p:sp>
        <p:nvSpPr>
          <p:cNvPr id="24" name="椭圆 23"/>
          <p:cNvSpPr/>
          <p:nvPr/>
        </p:nvSpPr>
        <p:spPr>
          <a:xfrm>
            <a:off x="6567474" y="2162178"/>
            <a:ext cx="1862177" cy="6572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酒店、学校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rot="10800000" flipV="1">
            <a:off x="5715008" y="642918"/>
            <a:ext cx="714380" cy="14287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10800000">
            <a:off x="5705484" y="1643044"/>
            <a:ext cx="723905" cy="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10800000">
            <a:off x="5715010" y="2385994"/>
            <a:ext cx="714378" cy="185750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4348" y="285728"/>
            <a:ext cx="189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MP3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的价值体系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14348" y="3211297"/>
            <a:ext cx="7067572" cy="3360975"/>
            <a:chOff x="714348" y="3211297"/>
            <a:chExt cx="7067572" cy="3360975"/>
          </a:xfrm>
        </p:grpSpPr>
        <p:sp>
          <p:nvSpPr>
            <p:cNvPr id="5" name="TextBox 4"/>
            <p:cNvSpPr txBox="1"/>
            <p:nvPr/>
          </p:nvSpPr>
          <p:spPr>
            <a:xfrm>
              <a:off x="3214678" y="3211297"/>
              <a:ext cx="4071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超越客户现有的需求，要建立一个新的生态系统才能实现这样新理念，生态系统需要两条价值链互动造成网络效应。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5643570" y="5198075"/>
              <a:ext cx="928694" cy="2949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14348" y="321468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Ipod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的两面市场模型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143372" y="4545587"/>
              <a:ext cx="1285884" cy="1285884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 smtClean="0">
                  <a:latin typeface="微软雅黑" pitchFamily="34" charset="-122"/>
                  <a:ea typeface="微软雅黑" pitchFamily="34" charset="-122"/>
                </a:rPr>
                <a:t>Ipod</a:t>
              </a:r>
              <a:endParaRPr lang="en-US" altLang="zh-CN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+</a:t>
              </a:r>
            </a:p>
            <a:p>
              <a:pPr algn="ctr"/>
              <a:r>
                <a:rPr lang="en-US" altLang="zh-CN" b="1" dirty="0" err="1" smtClean="0">
                  <a:latin typeface="微软雅黑" pitchFamily="34" charset="-122"/>
                  <a:ea typeface="微软雅黑" pitchFamily="34" charset="-122"/>
                </a:rPr>
                <a:t>itunes</a:t>
              </a:r>
              <a:endParaRPr lang="zh-CN" altLang="en-US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497173" y="4055067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平台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929322" y="5440953"/>
              <a:ext cx="360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+</a:t>
              </a:r>
              <a:endParaRPr lang="zh-CN" altLang="en-US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710350" y="4698009"/>
              <a:ext cx="1071570" cy="107157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用户</a:t>
              </a:r>
            </a:p>
          </p:txBody>
        </p:sp>
        <p:sp>
          <p:nvSpPr>
            <p:cNvPr id="39" name="椭圆 38"/>
            <p:cNvSpPr/>
            <p:nvPr/>
          </p:nvSpPr>
          <p:spPr>
            <a:xfrm>
              <a:off x="957249" y="3950252"/>
              <a:ext cx="1862177" cy="6572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唱片公司</a:t>
              </a:r>
            </a:p>
          </p:txBody>
        </p:sp>
        <p:sp>
          <p:nvSpPr>
            <p:cNvPr id="40" name="椭圆 39"/>
            <p:cNvSpPr/>
            <p:nvPr/>
          </p:nvSpPr>
          <p:spPr>
            <a:xfrm>
              <a:off x="957249" y="4893246"/>
              <a:ext cx="1862177" cy="6572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图书出版社</a:t>
              </a:r>
            </a:p>
          </p:txBody>
        </p:sp>
        <p:sp>
          <p:nvSpPr>
            <p:cNvPr id="41" name="椭圆 40"/>
            <p:cNvSpPr/>
            <p:nvPr/>
          </p:nvSpPr>
          <p:spPr>
            <a:xfrm>
              <a:off x="957249" y="5769546"/>
              <a:ext cx="1862177" cy="6572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</a:rPr>
                <a:t>教育者</a:t>
              </a:r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2871795" y="4378925"/>
              <a:ext cx="1128701" cy="523852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2890845" y="5236175"/>
              <a:ext cx="1109651" cy="23792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V="1">
              <a:off x="2881320" y="5617157"/>
              <a:ext cx="1119176" cy="495318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3267073" y="6202940"/>
              <a:ext cx="360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+</a:t>
              </a:r>
              <a:endParaRPr lang="zh-CN" altLang="en-US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500"/>
          <a:stretch>
            <a:fillRect/>
          </a:stretch>
        </p:blipFill>
        <p:spPr bwMode="auto">
          <a:xfrm>
            <a:off x="30119" y="428604"/>
            <a:ext cx="9078385" cy="600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-142908" y="3929066"/>
            <a:ext cx="9501254" cy="1857388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3958" y="4159757"/>
            <a:ext cx="3141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iPod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生态圈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488" y="4929198"/>
            <a:ext cx="3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在传统的概念里，企业是为客户提供价值的，但如果一个企业不只关注给客户提供价值，同时也关注给商户提供价值，也企业便面对两面市场的客户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738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2844" y="57156"/>
            <a:ext cx="3643338" cy="728638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iPod</a:t>
            </a:r>
            <a:r>
              <a:rPr lang="zh-CN" altLang="en-US" sz="28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商业画布图</a:t>
            </a:r>
          </a:p>
        </p:txBody>
      </p:sp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127000" y="757260"/>
            <a:ext cx="8945563" cy="5957888"/>
            <a:chOff x="127000" y="692150"/>
            <a:chExt cx="8945563" cy="5957888"/>
          </a:xfrm>
        </p:grpSpPr>
        <p:sp>
          <p:nvSpPr>
            <p:cNvPr id="78" name="Rectangle 3"/>
            <p:cNvSpPr/>
            <p:nvPr/>
          </p:nvSpPr>
          <p:spPr bwMode="auto">
            <a:xfrm>
              <a:off x="3686175" y="808038"/>
              <a:ext cx="1797050" cy="4041775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价值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主张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79" name="Rectangle 4"/>
            <p:cNvSpPr/>
            <p:nvPr/>
          </p:nvSpPr>
          <p:spPr bwMode="auto">
            <a:xfrm>
              <a:off x="5483225" y="2828925"/>
              <a:ext cx="1797050" cy="2020888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渠道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通路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0" name="Rectangle 5"/>
            <p:cNvSpPr/>
            <p:nvPr/>
          </p:nvSpPr>
          <p:spPr bwMode="auto">
            <a:xfrm>
              <a:off x="5484813" y="808038"/>
              <a:ext cx="1797050" cy="2020887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客户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关系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1" name="Rectangle 6"/>
            <p:cNvSpPr/>
            <p:nvPr/>
          </p:nvSpPr>
          <p:spPr bwMode="auto">
            <a:xfrm>
              <a:off x="7275513" y="808038"/>
              <a:ext cx="1797050" cy="4041775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客户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细分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2" name="Rectangle 7"/>
            <p:cNvSpPr/>
            <p:nvPr/>
          </p:nvSpPr>
          <p:spPr bwMode="auto">
            <a:xfrm>
              <a:off x="4578350" y="4849813"/>
              <a:ext cx="4494213" cy="1800225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7653913" lvl="1" indent="-37474525" defTabSz="457200">
                <a:defRPr/>
              </a:pPr>
              <a:r>
                <a: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       </a:t>
              </a: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收入来源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3" name="Rectangle 8"/>
            <p:cNvSpPr/>
            <p:nvPr/>
          </p:nvSpPr>
          <p:spPr bwMode="auto">
            <a:xfrm>
              <a:off x="127000" y="4849813"/>
              <a:ext cx="4451350" cy="1800225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7653913" lvl="1" indent="-37474525" defTabSz="457200">
                <a:defRPr/>
              </a:pPr>
              <a:r>
                <a: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          </a:t>
              </a: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成本结构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4" name="Rectangle 10"/>
            <p:cNvSpPr/>
            <p:nvPr/>
          </p:nvSpPr>
          <p:spPr bwMode="auto">
            <a:xfrm>
              <a:off x="127000" y="808038"/>
              <a:ext cx="1797050" cy="4041775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重要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伙伴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61507" name="Picture 1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250925" y="803284"/>
              <a:ext cx="490004" cy="586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08" name="Picture 1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22961" y="790930"/>
              <a:ext cx="508038" cy="530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09" name="Picture 1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21576" y="2823199"/>
              <a:ext cx="498513" cy="514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10" name="Picture 1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491570" y="692150"/>
              <a:ext cx="558842" cy="573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11" name="Picture 17"/>
            <p:cNvPicPr>
              <a:picLocks noChangeAspect="1"/>
            </p:cNvPicPr>
            <p:nvPr/>
          </p:nvPicPr>
          <p:blipFill>
            <a:blip r:embed="rId6"/>
            <a:srcRect l="11171"/>
            <a:stretch>
              <a:fillRect/>
            </a:stretch>
          </p:blipFill>
          <p:spPr bwMode="auto">
            <a:xfrm>
              <a:off x="4681277" y="4889991"/>
              <a:ext cx="337838" cy="42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1911640" y="2828859"/>
              <a:ext cx="1774805" cy="2021028"/>
              <a:chOff x="-1517" y="2348"/>
              <a:chExt cx="1140" cy="1603"/>
            </a:xfrm>
          </p:grpSpPr>
          <p:sp>
            <p:nvSpPr>
              <p:cNvPr id="96" name="Rectangle 9"/>
              <p:cNvSpPr/>
              <p:nvPr/>
            </p:nvSpPr>
            <p:spPr bwMode="auto">
              <a:xfrm>
                <a:off x="-1512" y="2348"/>
                <a:ext cx="1135" cy="1603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457200">
                  <a:defRPr/>
                </a:pPr>
                <a:r>
                  <a:rPr lang="zh-CN" altLang="en-US" sz="1200" b="1" dirty="0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核心</a:t>
                </a:r>
                <a:endParaRPr lang="en-US" altLang="zh-CN" sz="1200" b="1" dirty="0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  <a:p>
                <a:pPr algn="ctr" defTabSz="457200">
                  <a:defRPr/>
                </a:pPr>
                <a:r>
                  <a:rPr lang="zh-CN" altLang="en-US" sz="1200" b="1" dirty="0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资源</a:t>
                </a:r>
                <a:endParaRPr lang="en-US" altLang="zh-CN" sz="1200" b="1" dirty="0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pic>
            <p:nvPicPr>
              <p:cNvPr id="61519" name="Picture 18"/>
              <p:cNvPicPr>
                <a:picLocks noChangeAspect="1"/>
              </p:cNvPicPr>
              <p:nvPr/>
            </p:nvPicPr>
            <p:blipFill>
              <a:blip r:embed="rId7"/>
              <a:srcRect b="6728"/>
              <a:stretch>
                <a:fillRect/>
              </a:stretch>
            </p:blipFill>
            <p:spPr bwMode="auto">
              <a:xfrm>
                <a:off x="-1517" y="2351"/>
                <a:ext cx="337" cy="4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1827816" y="749305"/>
              <a:ext cx="1858630" cy="2081949"/>
              <a:chOff x="-1398" y="486"/>
              <a:chExt cx="1198" cy="1502"/>
            </a:xfrm>
          </p:grpSpPr>
          <p:sp>
            <p:nvSpPr>
              <p:cNvPr id="94" name="Rectangle 11"/>
              <p:cNvSpPr/>
              <p:nvPr/>
            </p:nvSpPr>
            <p:spPr bwMode="auto">
              <a:xfrm>
                <a:off x="-1338" y="527"/>
                <a:ext cx="1138" cy="14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457200">
                  <a:defRPr/>
                </a:pPr>
                <a:r>
                  <a:rPr lang="zh-CN" altLang="en-US" sz="1200" b="1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关键</a:t>
                </a:r>
                <a:endPara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  <a:p>
                <a:pPr algn="ctr" defTabSz="457200">
                  <a:defRPr/>
                </a:pPr>
                <a:r>
                  <a:rPr lang="zh-CN" altLang="en-US" sz="1200" b="1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业务</a:t>
                </a:r>
                <a:endPara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pic>
            <p:nvPicPr>
              <p:cNvPr id="61517" name="Picture 19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-1398" y="486"/>
                <a:ext cx="392" cy="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1514" name="Picture 2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2877" y="739053"/>
              <a:ext cx="479461" cy="614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15" name="Picture 21"/>
            <p:cNvSpPr>
              <a:spLocks noChangeAspect="1"/>
            </p:cNvSpPr>
            <p:nvPr/>
          </p:nvSpPr>
          <p:spPr bwMode="auto">
            <a:xfrm>
              <a:off x="170663" y="4882849"/>
              <a:ext cx="412483" cy="39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5" name="Tekstvak 14"/>
          <p:cNvSpPr txBox="1"/>
          <p:nvPr/>
        </p:nvSpPr>
        <p:spPr>
          <a:xfrm>
            <a:off x="3995738" y="2708298"/>
            <a:ext cx="1282700" cy="274637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无缝音乐体验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1" name="Tekstvak 14"/>
          <p:cNvSpPr txBox="1"/>
          <p:nvPr/>
        </p:nvSpPr>
        <p:spPr>
          <a:xfrm>
            <a:off x="5729288" y="1390673"/>
            <a:ext cx="1282700" cy="274637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挚爱品牌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2" name="Tekstvak 14"/>
          <p:cNvSpPr txBox="1"/>
          <p:nvPr/>
        </p:nvSpPr>
        <p:spPr>
          <a:xfrm>
            <a:off x="5729288" y="1825648"/>
            <a:ext cx="1282700" cy="274637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转换成本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3" name="Tekstvak 14"/>
          <p:cNvSpPr txBox="1"/>
          <p:nvPr/>
        </p:nvSpPr>
        <p:spPr>
          <a:xfrm>
            <a:off x="5729288" y="3452835"/>
            <a:ext cx="1282700" cy="274638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零售商店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4" name="Tekstvak 14"/>
          <p:cNvSpPr txBox="1"/>
          <p:nvPr/>
        </p:nvSpPr>
        <p:spPr>
          <a:xfrm>
            <a:off x="5729288" y="3860823"/>
            <a:ext cx="1282700" cy="274637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苹果商店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5" name="Tekstvak 14"/>
          <p:cNvSpPr txBox="1"/>
          <p:nvPr/>
        </p:nvSpPr>
        <p:spPr>
          <a:xfrm>
            <a:off x="5729288" y="4243410"/>
            <a:ext cx="1282700" cy="274638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dirty="0" smtClean="0">
                <a:latin typeface="华文细黑" pitchFamily="2" charset="-122"/>
                <a:ea typeface="华文细黑" pitchFamily="2" charset="-122"/>
              </a:rPr>
              <a:t>APPLE.COM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6" name="Tekstvak 14"/>
          <p:cNvSpPr txBox="1"/>
          <p:nvPr/>
        </p:nvSpPr>
        <p:spPr>
          <a:xfrm>
            <a:off x="5729288" y="4625998"/>
            <a:ext cx="1282700" cy="274637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dirty="0" err="1" smtClean="0">
                <a:latin typeface="华文细黑" pitchFamily="2" charset="-122"/>
                <a:ea typeface="华文细黑" pitchFamily="2" charset="-122"/>
              </a:rPr>
              <a:t>itunes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7" name="Tekstvak 14"/>
          <p:cNvSpPr txBox="1"/>
          <p:nvPr/>
        </p:nvSpPr>
        <p:spPr>
          <a:xfrm>
            <a:off x="7546975" y="2771798"/>
            <a:ext cx="1282700" cy="274637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大众市场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8" name="Tekstvak 14"/>
          <p:cNvSpPr txBox="1"/>
          <p:nvPr/>
        </p:nvSpPr>
        <p:spPr>
          <a:xfrm>
            <a:off x="4857750" y="5781698"/>
            <a:ext cx="1282700" cy="274637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大笔硬件收入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09" name="Tekstvak 14"/>
          <p:cNvSpPr txBox="1"/>
          <p:nvPr/>
        </p:nvSpPr>
        <p:spPr>
          <a:xfrm>
            <a:off x="6335713" y="5781698"/>
            <a:ext cx="1282700" cy="274637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部分音乐收入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0" name="Tekstvak 14"/>
          <p:cNvSpPr txBox="1"/>
          <p:nvPr/>
        </p:nvSpPr>
        <p:spPr>
          <a:xfrm>
            <a:off x="327025" y="2501923"/>
            <a:ext cx="1282700" cy="274637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唱片公司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1" name="Tekstvak 14"/>
          <p:cNvSpPr txBox="1"/>
          <p:nvPr/>
        </p:nvSpPr>
        <p:spPr>
          <a:xfrm>
            <a:off x="327025" y="2938485"/>
            <a:ext cx="1282700" cy="274638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dirty="0" smtClean="0">
                <a:latin typeface="华文细黑" pitchFamily="2" charset="-122"/>
                <a:ea typeface="华文细黑" pitchFamily="2" charset="-122"/>
              </a:rPr>
              <a:t>OEMs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2" name="Tekstvak 14"/>
          <p:cNvSpPr txBox="1"/>
          <p:nvPr/>
        </p:nvSpPr>
        <p:spPr>
          <a:xfrm>
            <a:off x="2173288" y="1455760"/>
            <a:ext cx="1282700" cy="274638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硬件设计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3" name="Tekstvak 14"/>
          <p:cNvSpPr txBox="1"/>
          <p:nvPr/>
        </p:nvSpPr>
        <p:spPr>
          <a:xfrm>
            <a:off x="2173288" y="1890735"/>
            <a:ext cx="1282700" cy="274638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>
                <a:latin typeface="华文细黑" pitchFamily="2" charset="-122"/>
                <a:ea typeface="华文细黑" pitchFamily="2" charset="-122"/>
              </a:rPr>
              <a:t>营销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4" name="Tekstvak 14"/>
          <p:cNvSpPr txBox="1"/>
          <p:nvPr/>
        </p:nvSpPr>
        <p:spPr>
          <a:xfrm>
            <a:off x="2065338" y="3443310"/>
            <a:ext cx="641350" cy="274638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人力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5" name="Tekstvak 14"/>
          <p:cNvSpPr txBox="1"/>
          <p:nvPr/>
        </p:nvSpPr>
        <p:spPr>
          <a:xfrm>
            <a:off x="2065338" y="3805260"/>
            <a:ext cx="1282700" cy="274638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内容与协议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6" name="Tekstvak 14"/>
          <p:cNvSpPr txBox="1"/>
          <p:nvPr/>
        </p:nvSpPr>
        <p:spPr>
          <a:xfrm>
            <a:off x="2065338" y="4176735"/>
            <a:ext cx="1282700" cy="274638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dirty="0" err="1" smtClean="0">
                <a:latin typeface="华文细黑" pitchFamily="2" charset="-122"/>
                <a:ea typeface="华文细黑" pitchFamily="2" charset="-122"/>
              </a:rPr>
              <a:t>Ipod</a:t>
            </a: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硬件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7" name="Tekstvak 14"/>
          <p:cNvSpPr txBox="1"/>
          <p:nvPr/>
        </p:nvSpPr>
        <p:spPr>
          <a:xfrm>
            <a:off x="2065338" y="4538685"/>
            <a:ext cx="1282700" cy="274638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dirty="0" err="1" smtClean="0">
                <a:latin typeface="华文细黑" pitchFamily="2" charset="-122"/>
                <a:ea typeface="华文细黑" pitchFamily="2" charset="-122"/>
              </a:rPr>
              <a:t>Itunes</a:t>
            </a:r>
            <a:r>
              <a:rPr lang="zh-CN" altLang="en-US" sz="1200" dirty="0">
                <a:latin typeface="华文细黑" pitchFamily="2" charset="-122"/>
                <a:ea typeface="华文细黑" pitchFamily="2" charset="-122"/>
              </a:rPr>
              <a:t>软件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8" name="Tekstvak 14"/>
          <p:cNvSpPr txBox="1"/>
          <p:nvPr/>
        </p:nvSpPr>
        <p:spPr>
          <a:xfrm>
            <a:off x="2809875" y="3443310"/>
            <a:ext cx="912813" cy="277813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苹果</a:t>
            </a:r>
            <a:r>
              <a:rPr lang="zh-CN" altLang="en-US" sz="1200" dirty="0">
                <a:latin typeface="华文细黑" pitchFamily="2" charset="-122"/>
                <a:ea typeface="华文细黑" pitchFamily="2" charset="-122"/>
              </a:rPr>
              <a:t>品牌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9" name="Tekstvak 14"/>
          <p:cNvSpPr txBox="1"/>
          <p:nvPr/>
        </p:nvSpPr>
        <p:spPr>
          <a:xfrm>
            <a:off x="587375" y="5389585"/>
            <a:ext cx="912813" cy="276225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人力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20" name="Tekstvak 14"/>
          <p:cNvSpPr txBox="1"/>
          <p:nvPr/>
        </p:nvSpPr>
        <p:spPr>
          <a:xfrm>
            <a:off x="587375" y="5857898"/>
            <a:ext cx="912813" cy="276225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制造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21" name="Tekstvak 14"/>
          <p:cNvSpPr txBox="1"/>
          <p:nvPr/>
        </p:nvSpPr>
        <p:spPr>
          <a:xfrm>
            <a:off x="1714500" y="5389585"/>
            <a:ext cx="1417638" cy="276225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营销与销售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ELL790\Dropbox\实验室\商业模式创新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285728"/>
            <a:ext cx="2143140" cy="2003836"/>
          </a:xfrm>
          <a:prstGeom prst="rect">
            <a:avLst/>
          </a:prstGeom>
          <a:noFill/>
        </p:spPr>
      </p:pic>
      <p:pic>
        <p:nvPicPr>
          <p:cNvPr id="9219" name="Picture 3" descr="C:\Users\DELL790\Dropbox\实验室\商业模式创新\002147053.jpg"/>
          <p:cNvPicPr>
            <a:picLocks noChangeAspect="1" noChangeArrowheads="1"/>
          </p:cNvPicPr>
          <p:nvPr/>
        </p:nvPicPr>
        <p:blipFill>
          <a:blip r:embed="rId3"/>
          <a:srcRect r="38000"/>
          <a:stretch>
            <a:fillRect/>
          </a:stretch>
        </p:blipFill>
        <p:spPr bwMode="auto">
          <a:xfrm>
            <a:off x="6786578" y="142852"/>
            <a:ext cx="1890713" cy="2281051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-142908" y="2571744"/>
            <a:ext cx="9501254" cy="10001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14678" y="265955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主张价值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20" name="Picture 4" descr="C:\Users\DELL790\Dropbox\实验室\商业模式创新\sony-mai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85728"/>
            <a:ext cx="2881316" cy="1912956"/>
          </a:xfrm>
          <a:prstGeom prst="rect">
            <a:avLst/>
          </a:prstGeom>
          <a:noFill/>
        </p:spPr>
      </p:pic>
      <p:pic>
        <p:nvPicPr>
          <p:cNvPr id="9223" name="Picture 7" descr="C:\Users\DELL790\Dropbox\实验室\商业模式创新\DV020_Jpg_Jumbo_583430.232_silv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786190"/>
            <a:ext cx="1971682" cy="1971682"/>
          </a:xfrm>
          <a:prstGeom prst="rect">
            <a:avLst/>
          </a:prstGeom>
          <a:noFill/>
        </p:spPr>
      </p:pic>
      <p:pic>
        <p:nvPicPr>
          <p:cNvPr id="9224" name="Picture 8" descr="C:\Users\DELL790\Dropbox\实验室\商业模式创新\a74ecc4cjw1dx5ptrhgnuj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3372" y="5929330"/>
            <a:ext cx="785818" cy="785818"/>
          </a:xfrm>
          <a:prstGeom prst="rect">
            <a:avLst/>
          </a:prstGeom>
          <a:noFill/>
        </p:spPr>
      </p:pic>
      <p:pic>
        <p:nvPicPr>
          <p:cNvPr id="9225" name="Picture 9" descr="C:\Users\DELL790\Dropbox\实验室\商业模式创新\140_257244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86512" y="4143380"/>
            <a:ext cx="2662222" cy="1996667"/>
          </a:xfrm>
          <a:prstGeom prst="rect">
            <a:avLst/>
          </a:prstGeom>
          <a:noFill/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2910" y="4429132"/>
            <a:ext cx="26479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DELL790\Desktop\jpg.jpg"/>
          <p:cNvPicPr>
            <a:picLocks noChangeAspect="1" noChangeArrowheads="1"/>
          </p:cNvPicPr>
          <p:nvPr/>
        </p:nvPicPr>
        <p:blipFill>
          <a:blip r:embed="rId2"/>
          <a:srcRect l="2703" r="3370" b="11121"/>
          <a:stretch>
            <a:fillRect/>
          </a:stretch>
        </p:blipFill>
        <p:spPr bwMode="auto">
          <a:xfrm>
            <a:off x="0" y="642918"/>
            <a:ext cx="9144000" cy="53703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071802" y="214290"/>
            <a:ext cx="2805114" cy="2805114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09946" y="1223938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源转移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8" descr="C:\Users\DELL790\Dropbox\实验室\商业模式创新\a74ecc4cjw1dx5ptrhgnu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928934"/>
            <a:ext cx="785818" cy="785818"/>
          </a:xfrm>
          <a:prstGeom prst="rect">
            <a:avLst/>
          </a:prstGeom>
          <a:noFill/>
        </p:spPr>
      </p:pic>
      <p:pic>
        <p:nvPicPr>
          <p:cNvPr id="7" name="Picture 7" descr="C:\Users\DELL790\Dropbox\实验室\商业模式创新\DV020_Jpg_Jumbo_583430.232_sil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214422"/>
            <a:ext cx="1571636" cy="1571636"/>
          </a:xfrm>
          <a:prstGeom prst="rect">
            <a:avLst/>
          </a:prstGeom>
          <a:noFill/>
        </p:spPr>
      </p:pic>
      <p:pic>
        <p:nvPicPr>
          <p:cNvPr id="11266" name="Picture 2" descr="C:\Users\DELL790\Dropbox\实验室\商业模式创新\The-Mac-App-Store-Now-Hosts-10-000-Apps-Report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714884"/>
            <a:ext cx="642942" cy="642942"/>
          </a:xfrm>
          <a:prstGeom prst="rect">
            <a:avLst/>
          </a:prstGeom>
          <a:noFill/>
        </p:spPr>
      </p:pic>
      <p:pic>
        <p:nvPicPr>
          <p:cNvPr id="11267" name="Picture 3" descr="C:\Users\DELL790\Dropbox\实验室\商业模式创新\portfolio_ipad_ibooks_ic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20" y="4829005"/>
            <a:ext cx="1175712" cy="762356"/>
          </a:xfrm>
          <a:prstGeom prst="rect">
            <a:avLst/>
          </a:prstGeom>
          <a:noFill/>
        </p:spPr>
      </p:pic>
      <p:pic>
        <p:nvPicPr>
          <p:cNvPr id="11268" name="Picture 4" descr="C:\Users\DELL790\Dropbox\实验室\商业模式创新\App-Store-Icon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1670" y="4500570"/>
            <a:ext cx="642942" cy="642942"/>
          </a:xfrm>
          <a:prstGeom prst="rect">
            <a:avLst/>
          </a:prstGeom>
          <a:noFill/>
        </p:spPr>
      </p:pic>
      <p:pic>
        <p:nvPicPr>
          <p:cNvPr id="11270" name="Picture 6" descr="C:\Users\DELL790\Dropbox\实验室\商业模式创新\s_c0af25e96980473bb83e23616c7c9b66.jpg"/>
          <p:cNvPicPr>
            <a:picLocks noChangeAspect="1" noChangeArrowheads="1"/>
          </p:cNvPicPr>
          <p:nvPr/>
        </p:nvPicPr>
        <p:blipFill>
          <a:blip r:embed="rId7" cstate="print"/>
          <a:srcRect l="21250" r="46250"/>
          <a:stretch>
            <a:fillRect/>
          </a:stretch>
        </p:blipFill>
        <p:spPr bwMode="auto">
          <a:xfrm>
            <a:off x="2000232" y="3000372"/>
            <a:ext cx="785818" cy="1410432"/>
          </a:xfrm>
          <a:prstGeom prst="rect">
            <a:avLst/>
          </a:prstGeom>
          <a:noFill/>
        </p:spPr>
      </p:pic>
      <p:pic>
        <p:nvPicPr>
          <p:cNvPr id="11271" name="Picture 7" descr="C:\Users\DELL790\Dropbox\实验室\商业模式创新\Image.jpg"/>
          <p:cNvPicPr>
            <a:picLocks noChangeAspect="1" noChangeArrowheads="1"/>
          </p:cNvPicPr>
          <p:nvPr/>
        </p:nvPicPr>
        <p:blipFill>
          <a:blip r:embed="rId8"/>
          <a:srcRect l="4833" t="14889" r="55166" b="16777"/>
          <a:stretch>
            <a:fillRect/>
          </a:stretch>
        </p:blipFill>
        <p:spPr bwMode="auto">
          <a:xfrm>
            <a:off x="3786182" y="3143248"/>
            <a:ext cx="1357322" cy="1739069"/>
          </a:xfrm>
          <a:prstGeom prst="rect">
            <a:avLst/>
          </a:prstGeom>
          <a:noFill/>
        </p:spPr>
      </p:pic>
      <p:pic>
        <p:nvPicPr>
          <p:cNvPr id="11272" name="Picture 8" descr="C:\Users\DELL790\Dropbox\实验室\商业模式创新\0036900_apple_macbook_air_13_laptop_core_i5_18ghz_4gb_ddr3_128gb_flash_storage_13_led_osx_mountain_lion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00694" y="3286124"/>
            <a:ext cx="2286016" cy="1318929"/>
          </a:xfrm>
          <a:prstGeom prst="rect">
            <a:avLst/>
          </a:prstGeom>
          <a:noFill/>
        </p:spPr>
      </p:pic>
      <p:pic>
        <p:nvPicPr>
          <p:cNvPr id="11273" name="Picture 9" descr="C:\Users\DELL790\Dropbox\实验室\商业模式创新\20121211095309931.jpg"/>
          <p:cNvPicPr>
            <a:picLocks noChangeAspect="1" noChangeArrowheads="1"/>
          </p:cNvPicPr>
          <p:nvPr/>
        </p:nvPicPr>
        <p:blipFill>
          <a:blip r:embed="rId10" cstate="print"/>
          <a:srcRect b="11810"/>
          <a:stretch>
            <a:fillRect/>
          </a:stretch>
        </p:blipFill>
        <p:spPr bwMode="auto">
          <a:xfrm>
            <a:off x="6643702" y="1071546"/>
            <a:ext cx="2023137" cy="1214446"/>
          </a:xfrm>
          <a:prstGeom prst="rect">
            <a:avLst/>
          </a:prstGeom>
          <a:noFill/>
        </p:spPr>
      </p:pic>
      <p:pic>
        <p:nvPicPr>
          <p:cNvPr id="11274" name="Picture 10" descr="C:\Users\DELL790\Dropbox\实验室\商业模式创新\apple-tv-itv.jpg"/>
          <p:cNvPicPr>
            <a:picLocks noChangeAspect="1" noChangeArrowheads="1"/>
          </p:cNvPicPr>
          <p:nvPr/>
        </p:nvPicPr>
        <p:blipFill>
          <a:blip r:embed="rId11"/>
          <a:srcRect l="41049" r="38084" b="62553"/>
          <a:stretch>
            <a:fillRect/>
          </a:stretch>
        </p:blipFill>
        <p:spPr bwMode="auto">
          <a:xfrm>
            <a:off x="7215206" y="2428868"/>
            <a:ext cx="857256" cy="578135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642910" y="3929066"/>
            <a:ext cx="100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音乐</a:t>
            </a:r>
          </a:p>
        </p:txBody>
      </p:sp>
      <p:sp>
        <p:nvSpPr>
          <p:cNvPr id="18" name="矩形 17"/>
          <p:cNvSpPr/>
          <p:nvPr/>
        </p:nvSpPr>
        <p:spPr>
          <a:xfrm>
            <a:off x="1928785" y="5272091"/>
            <a:ext cx="1000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通讯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</a:p>
        </p:txBody>
      </p:sp>
      <p:sp>
        <p:nvSpPr>
          <p:cNvPr id="19" name="矩形 18"/>
          <p:cNvSpPr/>
          <p:nvPr/>
        </p:nvSpPr>
        <p:spPr>
          <a:xfrm>
            <a:off x="3995710" y="5657671"/>
            <a:ext cx="1504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PC</a:t>
            </a:r>
          </a:p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出版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95936" y="5462590"/>
            <a:ext cx="100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</a:t>
            </a:r>
          </a:p>
        </p:txBody>
      </p:sp>
      <p:sp>
        <p:nvSpPr>
          <p:cNvPr id="21" name="矩形 20"/>
          <p:cNvSpPr/>
          <p:nvPr/>
        </p:nvSpPr>
        <p:spPr>
          <a:xfrm>
            <a:off x="7158010" y="3119439"/>
            <a:ext cx="1000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8596" y="357166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源创新的转型</a:t>
            </a:r>
            <a:endParaRPr lang="zh-CN" altLang="en-US" sz="4000" dirty="0">
              <a:solidFill>
                <a:srgbClr val="FF006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596" y="2143116"/>
            <a:ext cx="1643074" cy="5000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肉供应商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0465" y="6072206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思考：设计师还只是厨师吗？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596" y="2857496"/>
            <a:ext cx="1643074" cy="5000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菜供应商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596" y="3571876"/>
            <a:ext cx="1643074" cy="5000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其他供应商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144696" y="2357430"/>
            <a:ext cx="855668" cy="5000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186084" y="2643182"/>
            <a:ext cx="1814544" cy="9286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秘方及烹调过程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分销特许权渠道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163746" y="3128955"/>
            <a:ext cx="908056" cy="1429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2163746" y="3357562"/>
            <a:ext cx="836618" cy="43814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653111" y="2714620"/>
            <a:ext cx="1419219" cy="714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个体店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045071" y="3128955"/>
            <a:ext cx="527061" cy="1429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7126278" y="3128955"/>
            <a:ext cx="527061" cy="1429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7786710" y="2571744"/>
            <a:ext cx="1071570" cy="107157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消费者</a:t>
            </a:r>
          </a:p>
        </p:txBody>
      </p:sp>
      <p:sp>
        <p:nvSpPr>
          <p:cNvPr id="26" name="右大括号 25"/>
          <p:cNvSpPr/>
          <p:nvPr/>
        </p:nvSpPr>
        <p:spPr>
          <a:xfrm rot="16200000">
            <a:off x="3929058" y="-1428783"/>
            <a:ext cx="428629" cy="6572294"/>
          </a:xfrm>
          <a:prstGeom prst="rightBrac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767840" y="122874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价值链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285984" y="2143116"/>
            <a:ext cx="500066" cy="2000264"/>
          </a:xfrm>
          <a:prstGeom prst="ellipse">
            <a:avLst/>
          </a:prstGeom>
          <a:noFill/>
          <a:ln w="12700"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1000100" y="5286388"/>
            <a:ext cx="5572164" cy="1588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5400000" flipH="1" flipV="1">
            <a:off x="571472" y="4857760"/>
            <a:ext cx="857256" cy="1588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5400000" flipH="1" flipV="1">
            <a:off x="2250265" y="4964917"/>
            <a:ext cx="642942" cy="1588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5400000" flipH="1" flipV="1">
            <a:off x="3428992" y="4572008"/>
            <a:ext cx="1428760" cy="1588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5400000" flipH="1" flipV="1">
            <a:off x="5965041" y="4679165"/>
            <a:ext cx="1214446" cy="1588"/>
          </a:xfrm>
          <a:prstGeom prst="straightConnector1">
            <a:avLst/>
          </a:prstGeom>
          <a:ln>
            <a:solidFill>
              <a:srgbClr val="FF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14546" y="5376462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在价值链中各成员所提供的价值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7695" y="430013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供应链流程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571736" y="2000240"/>
            <a:ext cx="1428760" cy="1428760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麦当劳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（平台）</a:t>
            </a:r>
          </a:p>
        </p:txBody>
      </p:sp>
      <p:sp>
        <p:nvSpPr>
          <p:cNvPr id="5" name="矩形 4"/>
          <p:cNvSpPr/>
          <p:nvPr/>
        </p:nvSpPr>
        <p:spPr>
          <a:xfrm>
            <a:off x="500034" y="1071546"/>
            <a:ext cx="1500198" cy="28575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银行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出租的店面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牛肉供应商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地拥有者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科技肉类公司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食品供应商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食品行业企业家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运输公司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0" y="1947860"/>
            <a:ext cx="1500198" cy="1481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想成为老板者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成功的老板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更多想做老板者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3702" y="2428868"/>
            <a:ext cx="1500198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消费者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571736" y="4648190"/>
            <a:ext cx="1428760" cy="1428760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麦当劳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（平台）</a:t>
            </a:r>
          </a:p>
        </p:txBody>
      </p:sp>
      <p:sp>
        <p:nvSpPr>
          <p:cNvPr id="9" name="矩形 8"/>
          <p:cNvSpPr/>
          <p:nvPr/>
        </p:nvSpPr>
        <p:spPr>
          <a:xfrm>
            <a:off x="485774" y="4857760"/>
            <a:ext cx="1500198" cy="10049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成功的老板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麦当劳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（扩大店面）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52963" y="5076825"/>
            <a:ext cx="1500198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美国消费者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000232" y="2714620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990957" y="2714620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072198" y="2714620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rot="10800000" flipV="1">
            <a:off x="1285852" y="3429000"/>
            <a:ext cx="1643074" cy="1357322"/>
          </a:xfrm>
          <a:prstGeom prst="straightConnector1">
            <a:avLst/>
          </a:prstGeom>
          <a:ln w="19050">
            <a:solidFill>
              <a:srgbClr val="92D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0800000" flipV="1">
            <a:off x="1476352" y="3500438"/>
            <a:ext cx="3810028" cy="1295408"/>
          </a:xfrm>
          <a:prstGeom prst="straightConnector1">
            <a:avLst/>
          </a:prstGeom>
          <a:ln w="19050">
            <a:solidFill>
              <a:srgbClr val="92D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000232" y="5353050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062410" y="5353050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>
            <a:off x="2893207" y="3964785"/>
            <a:ext cx="785818" cy="1588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00496" y="4000504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新理念：美国家庭在外就餐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14876" y="1071546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麦当劳的理念价值：帮助想做老板的人成功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57752" y="285728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源创新的转型</a:t>
            </a:r>
            <a:endParaRPr lang="zh-CN" altLang="en-US" sz="40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2643174" y="1857363"/>
            <a:ext cx="1428760" cy="1428760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麦当劳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（平台）</a:t>
            </a:r>
          </a:p>
        </p:txBody>
      </p:sp>
      <p:sp>
        <p:nvSpPr>
          <p:cNvPr id="9" name="矩形 8"/>
          <p:cNvSpPr/>
          <p:nvPr/>
        </p:nvSpPr>
        <p:spPr>
          <a:xfrm>
            <a:off x="557212" y="2066933"/>
            <a:ext cx="1500198" cy="10049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成功的老板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麦当劳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（扩大店面）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4401" y="2285998"/>
            <a:ext cx="1500198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美国消费者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rot="5400000">
            <a:off x="1071554" y="4357678"/>
            <a:ext cx="785818" cy="357222"/>
          </a:xfrm>
          <a:prstGeom prst="straightConnector1">
            <a:avLst/>
          </a:prstGeom>
          <a:ln w="19050">
            <a:solidFill>
              <a:srgbClr val="92D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071670" y="2562223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133848" y="2562223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26361" y="364331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美国麦当劳生态系统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43570" y="4214818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新理念价值：美国家庭生活方式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57145" y="928670"/>
            <a:ext cx="6143668" cy="3429024"/>
          </a:xfrm>
          <a:prstGeom prst="ellipse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643174" y="4752963"/>
            <a:ext cx="1428760" cy="1428760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麦当劳海外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平台</a:t>
            </a:r>
          </a:p>
        </p:txBody>
      </p:sp>
      <p:sp>
        <p:nvSpPr>
          <p:cNvPr id="26" name="矩形 25"/>
          <p:cNvSpPr/>
          <p:nvPr/>
        </p:nvSpPr>
        <p:spPr>
          <a:xfrm>
            <a:off x="557212" y="4962533"/>
            <a:ext cx="1500198" cy="10049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美国麦当劳生态系统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24401" y="5000636"/>
            <a:ext cx="1500198" cy="10001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海外麦当劳生态系统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2071670" y="5457823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133848" y="5457823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72132" y="42860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源创新的转型</a:t>
            </a:r>
            <a:endParaRPr lang="zh-CN" altLang="en-US" sz="40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03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5838" y="4508500"/>
            <a:ext cx="2827337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4450"/>
            <a:ext cx="8569325" cy="871538"/>
          </a:xfrm>
        </p:spPr>
        <p:txBody>
          <a:bodyPr/>
          <a:lstStyle/>
          <a:p>
            <a:r>
              <a:rPr lang="zh-CN" altLang="en-US" smtClean="0">
                <a:latin typeface="幼圆" pitchFamily="49" charset="-122"/>
                <a:ea typeface="幼圆" pitchFamily="49" charset="-122"/>
              </a:rPr>
              <a:t>商业模式画布模板</a:t>
            </a:r>
          </a:p>
        </p:txBody>
      </p:sp>
      <p:grpSp>
        <p:nvGrpSpPr>
          <p:cNvPr id="12" name="组合 3"/>
          <p:cNvGrpSpPr>
            <a:grpSpLocks/>
          </p:cNvGrpSpPr>
          <p:nvPr/>
        </p:nvGrpSpPr>
        <p:grpSpPr bwMode="auto">
          <a:xfrm>
            <a:off x="4627563" y="1144588"/>
            <a:ext cx="4481512" cy="2984500"/>
            <a:chOff x="127000" y="692150"/>
            <a:chExt cx="8945563" cy="5957888"/>
          </a:xfrm>
        </p:grpSpPr>
        <p:sp>
          <p:nvSpPr>
            <p:cNvPr id="78" name="Rectangle 3"/>
            <p:cNvSpPr/>
            <p:nvPr/>
          </p:nvSpPr>
          <p:spPr bwMode="auto">
            <a:xfrm>
              <a:off x="3685578" y="809405"/>
              <a:ext cx="1796719" cy="4040590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价值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主张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79" name="Rectangle 4"/>
            <p:cNvSpPr/>
            <p:nvPr/>
          </p:nvSpPr>
          <p:spPr bwMode="auto">
            <a:xfrm>
              <a:off x="5482297" y="2828116"/>
              <a:ext cx="1796717" cy="2021879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渠道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通路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0" name="Rectangle 5"/>
            <p:cNvSpPr/>
            <p:nvPr/>
          </p:nvSpPr>
          <p:spPr bwMode="auto">
            <a:xfrm>
              <a:off x="5485465" y="809405"/>
              <a:ext cx="1796719" cy="2018711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客户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关系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1" name="Rectangle 6"/>
            <p:cNvSpPr/>
            <p:nvPr/>
          </p:nvSpPr>
          <p:spPr bwMode="auto">
            <a:xfrm>
              <a:off x="7275846" y="809405"/>
              <a:ext cx="1796717" cy="4040590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客户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细分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2" name="Rectangle 7"/>
            <p:cNvSpPr/>
            <p:nvPr/>
          </p:nvSpPr>
          <p:spPr bwMode="auto">
            <a:xfrm>
              <a:off x="4579184" y="4849995"/>
              <a:ext cx="4493379" cy="1800043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7653913" lvl="1" indent="-37474525" defTabSz="457200">
                <a:defRPr/>
              </a:pPr>
              <a:r>
                <a: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       </a:t>
              </a: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收入来源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3" name="Rectangle 8"/>
            <p:cNvSpPr/>
            <p:nvPr/>
          </p:nvSpPr>
          <p:spPr bwMode="auto">
            <a:xfrm>
              <a:off x="127000" y="4849995"/>
              <a:ext cx="4452184" cy="1800043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7653913" lvl="1" indent="-37474525" defTabSz="457200">
                <a:defRPr/>
              </a:pPr>
              <a:r>
                <a: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          </a:t>
              </a: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成本结构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4" name="Rectangle 10"/>
            <p:cNvSpPr/>
            <p:nvPr/>
          </p:nvSpPr>
          <p:spPr bwMode="auto">
            <a:xfrm>
              <a:off x="127000" y="809405"/>
              <a:ext cx="1796717" cy="4040590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重要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伙伴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62564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50925" y="803284"/>
              <a:ext cx="490004" cy="586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65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22961" y="790930"/>
              <a:ext cx="508038" cy="530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66" name="Picture 1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521576" y="2823199"/>
              <a:ext cx="498513" cy="514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67" name="Picture 1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91570" y="692150"/>
              <a:ext cx="558842" cy="573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68" name="Picture 17"/>
            <p:cNvPicPr>
              <a:picLocks noChangeAspect="1"/>
            </p:cNvPicPr>
            <p:nvPr/>
          </p:nvPicPr>
          <p:blipFill>
            <a:blip r:embed="rId7"/>
            <a:srcRect l="11171"/>
            <a:stretch>
              <a:fillRect/>
            </a:stretch>
          </p:blipFill>
          <p:spPr bwMode="auto">
            <a:xfrm>
              <a:off x="4681277" y="4889991"/>
              <a:ext cx="337838" cy="42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" name="Group 31"/>
            <p:cNvGrpSpPr>
              <a:grpSpLocks/>
            </p:cNvGrpSpPr>
            <p:nvPr/>
          </p:nvGrpSpPr>
          <p:grpSpPr bwMode="auto">
            <a:xfrm>
              <a:off x="1911640" y="2828859"/>
              <a:ext cx="1774805" cy="2021028"/>
              <a:chOff x="-1517" y="2348"/>
              <a:chExt cx="1140" cy="1603"/>
            </a:xfrm>
          </p:grpSpPr>
          <p:sp>
            <p:nvSpPr>
              <p:cNvPr id="96" name="Rectangle 9"/>
              <p:cNvSpPr/>
              <p:nvPr/>
            </p:nvSpPr>
            <p:spPr bwMode="auto">
              <a:xfrm>
                <a:off x="-1513" y="2347"/>
                <a:ext cx="1136" cy="1604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457200">
                  <a:defRPr/>
                </a:pPr>
                <a:r>
                  <a:rPr lang="zh-CN" altLang="en-US" sz="1200" b="1" dirty="0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核心</a:t>
                </a:r>
                <a:endParaRPr lang="en-US" altLang="zh-CN" sz="1200" b="1" dirty="0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  <a:p>
                <a:pPr algn="ctr" defTabSz="457200">
                  <a:defRPr/>
                </a:pPr>
                <a:r>
                  <a:rPr lang="zh-CN" altLang="en-US" sz="1200" b="1" dirty="0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资源</a:t>
                </a:r>
                <a:endParaRPr lang="en-US" altLang="zh-CN" sz="1200" b="1" dirty="0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pic>
            <p:nvPicPr>
              <p:cNvPr id="62576" name="Picture 18"/>
              <p:cNvPicPr>
                <a:picLocks noChangeAspect="1"/>
              </p:cNvPicPr>
              <p:nvPr/>
            </p:nvPicPr>
            <p:blipFill>
              <a:blip r:embed="rId8"/>
              <a:srcRect b="6728"/>
              <a:stretch>
                <a:fillRect/>
              </a:stretch>
            </p:blipFill>
            <p:spPr bwMode="auto">
              <a:xfrm>
                <a:off x="-1517" y="2351"/>
                <a:ext cx="337" cy="4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Group 33"/>
            <p:cNvGrpSpPr>
              <a:grpSpLocks/>
            </p:cNvGrpSpPr>
            <p:nvPr/>
          </p:nvGrpSpPr>
          <p:grpSpPr bwMode="auto">
            <a:xfrm>
              <a:off x="1827816" y="749305"/>
              <a:ext cx="1858630" cy="2081949"/>
              <a:chOff x="-1398" y="486"/>
              <a:chExt cx="1198" cy="1502"/>
            </a:xfrm>
          </p:grpSpPr>
          <p:sp>
            <p:nvSpPr>
              <p:cNvPr id="94" name="Rectangle 11"/>
              <p:cNvSpPr/>
              <p:nvPr/>
            </p:nvSpPr>
            <p:spPr bwMode="auto">
              <a:xfrm>
                <a:off x="-1338" y="527"/>
                <a:ext cx="1138" cy="1456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457200">
                  <a:defRPr/>
                </a:pPr>
                <a:r>
                  <a:rPr lang="zh-CN" altLang="en-US" sz="1200" b="1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关键</a:t>
                </a:r>
                <a:endPara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  <a:p>
                <a:pPr algn="ctr" defTabSz="457200">
                  <a:defRPr/>
                </a:pPr>
                <a:r>
                  <a:rPr lang="zh-CN" altLang="en-US" sz="1200" b="1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业务</a:t>
                </a:r>
                <a:endPara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pic>
            <p:nvPicPr>
              <p:cNvPr id="62574" name="Picture 19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-1398" y="486"/>
                <a:ext cx="392" cy="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2571" name="Picture 20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42877" y="739053"/>
              <a:ext cx="479461" cy="614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572" name="Picture 21"/>
            <p:cNvSpPr>
              <a:spLocks noChangeAspect="1"/>
            </p:cNvSpPr>
            <p:nvPr/>
          </p:nvSpPr>
          <p:spPr bwMode="auto">
            <a:xfrm>
              <a:off x="170663" y="4882849"/>
              <a:ext cx="412483" cy="39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5" name="Tekstvak 14"/>
          <p:cNvSpPr txBox="1"/>
          <p:nvPr/>
        </p:nvSpPr>
        <p:spPr>
          <a:xfrm>
            <a:off x="1979613" y="1751013"/>
            <a:ext cx="642937" cy="1014412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品牌内容</a:t>
            </a:r>
            <a:endParaRPr lang="en-US" altLang="zh-CN" sz="1200" dirty="0" smtClean="0">
              <a:latin typeface="华文细黑" pitchFamily="2" charset="-122"/>
              <a:ea typeface="华文细黑" pitchFamily="2" charset="-122"/>
            </a:endParaRPr>
          </a:p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（理想的热点图书）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grpSp>
        <p:nvGrpSpPr>
          <p:cNvPr id="15" name="组合 3"/>
          <p:cNvGrpSpPr>
            <a:grpSpLocks/>
          </p:cNvGrpSpPr>
          <p:nvPr/>
        </p:nvGrpSpPr>
        <p:grpSpPr bwMode="auto">
          <a:xfrm>
            <a:off x="66675" y="1144588"/>
            <a:ext cx="4479925" cy="2984500"/>
            <a:chOff x="127000" y="692150"/>
            <a:chExt cx="8945563" cy="5957888"/>
          </a:xfrm>
        </p:grpSpPr>
        <p:sp>
          <p:nvSpPr>
            <p:cNvPr id="123" name="Rectangle 3"/>
            <p:cNvSpPr/>
            <p:nvPr/>
          </p:nvSpPr>
          <p:spPr bwMode="auto">
            <a:xfrm>
              <a:off x="3686841" y="809405"/>
              <a:ext cx="1797353" cy="4040590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价值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主张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24" name="Rectangle 4"/>
            <p:cNvSpPr/>
            <p:nvPr/>
          </p:nvSpPr>
          <p:spPr bwMode="auto">
            <a:xfrm>
              <a:off x="5484194" y="2828116"/>
              <a:ext cx="1797355" cy="2021879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渠道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通路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25" name="Rectangle 5"/>
            <p:cNvSpPr/>
            <p:nvPr/>
          </p:nvSpPr>
          <p:spPr bwMode="auto">
            <a:xfrm>
              <a:off x="5484194" y="809405"/>
              <a:ext cx="1797355" cy="2018711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客户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关系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26" name="Rectangle 6"/>
            <p:cNvSpPr/>
            <p:nvPr/>
          </p:nvSpPr>
          <p:spPr bwMode="auto">
            <a:xfrm>
              <a:off x="7275210" y="809405"/>
              <a:ext cx="1797353" cy="4040590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客户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细分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27" name="Rectangle 7"/>
            <p:cNvSpPr/>
            <p:nvPr/>
          </p:nvSpPr>
          <p:spPr bwMode="auto">
            <a:xfrm>
              <a:off x="4577592" y="4849995"/>
              <a:ext cx="4494971" cy="1800043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7653913" lvl="1" indent="-37474525" defTabSz="457200">
                <a:defRPr/>
              </a:pPr>
              <a:r>
                <a: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       </a:t>
              </a: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收入来源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28" name="Rectangle 8"/>
            <p:cNvSpPr/>
            <p:nvPr/>
          </p:nvSpPr>
          <p:spPr bwMode="auto">
            <a:xfrm>
              <a:off x="127000" y="4849995"/>
              <a:ext cx="4450592" cy="1800043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7653913" lvl="1" indent="-37474525" defTabSz="457200">
                <a:defRPr/>
              </a:pPr>
              <a:r>
                <a: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          </a:t>
              </a: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成本结构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29" name="Rectangle 10"/>
            <p:cNvSpPr/>
            <p:nvPr/>
          </p:nvSpPr>
          <p:spPr bwMode="auto">
            <a:xfrm>
              <a:off x="127000" y="809405"/>
              <a:ext cx="1797355" cy="4040590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重要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  <a:p>
              <a:pPr algn="ctr" defTabSz="457200">
                <a:defRPr/>
              </a:pPr>
              <a:r>
                <a:rPr lang="zh-CN" altLang="en-US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rPr>
                <a:t>伙伴</a:t>
              </a:r>
              <a:endParaRPr lang="en-US" altLang="zh-CN" sz="1200" b="1">
                <a:solidFill>
                  <a:srgbClr val="595959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62544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50925" y="803284"/>
              <a:ext cx="490004" cy="586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45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22961" y="790930"/>
              <a:ext cx="508038" cy="530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46" name="Picture 1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521576" y="2823199"/>
              <a:ext cx="498513" cy="514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47" name="Picture 1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91570" y="692150"/>
              <a:ext cx="558842" cy="573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48" name="Picture 17"/>
            <p:cNvPicPr>
              <a:picLocks noChangeAspect="1"/>
            </p:cNvPicPr>
            <p:nvPr/>
          </p:nvPicPr>
          <p:blipFill>
            <a:blip r:embed="rId7"/>
            <a:srcRect l="11171"/>
            <a:stretch>
              <a:fillRect/>
            </a:stretch>
          </p:blipFill>
          <p:spPr bwMode="auto">
            <a:xfrm>
              <a:off x="4681277" y="4889991"/>
              <a:ext cx="337838" cy="42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" name="Group 31"/>
            <p:cNvGrpSpPr>
              <a:grpSpLocks/>
            </p:cNvGrpSpPr>
            <p:nvPr/>
          </p:nvGrpSpPr>
          <p:grpSpPr bwMode="auto">
            <a:xfrm>
              <a:off x="1911640" y="2828859"/>
              <a:ext cx="1774805" cy="2021028"/>
              <a:chOff x="-1517" y="2348"/>
              <a:chExt cx="1140" cy="1603"/>
            </a:xfrm>
          </p:grpSpPr>
          <p:sp>
            <p:nvSpPr>
              <p:cNvPr id="141" name="Rectangle 9"/>
              <p:cNvSpPr/>
              <p:nvPr/>
            </p:nvSpPr>
            <p:spPr bwMode="auto">
              <a:xfrm>
                <a:off x="-1513" y="2347"/>
                <a:ext cx="1136" cy="1604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457200">
                  <a:defRPr/>
                </a:pPr>
                <a:r>
                  <a:rPr lang="zh-CN" altLang="en-US" sz="1200" b="1" dirty="0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核心</a:t>
                </a:r>
                <a:endParaRPr lang="en-US" altLang="zh-CN" sz="1200" b="1" dirty="0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  <a:p>
                <a:pPr algn="ctr" defTabSz="457200">
                  <a:defRPr/>
                </a:pPr>
                <a:r>
                  <a:rPr lang="zh-CN" altLang="en-US" sz="1200" b="1" dirty="0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资源</a:t>
                </a:r>
                <a:endParaRPr lang="en-US" altLang="zh-CN" sz="1200" b="1" dirty="0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pic>
            <p:nvPicPr>
              <p:cNvPr id="62556" name="Picture 18"/>
              <p:cNvPicPr>
                <a:picLocks noChangeAspect="1"/>
              </p:cNvPicPr>
              <p:nvPr/>
            </p:nvPicPr>
            <p:blipFill>
              <a:blip r:embed="rId8"/>
              <a:srcRect b="6728"/>
              <a:stretch>
                <a:fillRect/>
              </a:stretch>
            </p:blipFill>
            <p:spPr bwMode="auto">
              <a:xfrm>
                <a:off x="-1517" y="2351"/>
                <a:ext cx="337" cy="4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7" name="Group 33"/>
            <p:cNvGrpSpPr>
              <a:grpSpLocks/>
            </p:cNvGrpSpPr>
            <p:nvPr/>
          </p:nvGrpSpPr>
          <p:grpSpPr bwMode="auto">
            <a:xfrm>
              <a:off x="1827816" y="749305"/>
              <a:ext cx="1858630" cy="2081949"/>
              <a:chOff x="-1398" y="486"/>
              <a:chExt cx="1198" cy="1502"/>
            </a:xfrm>
          </p:grpSpPr>
          <p:sp>
            <p:nvSpPr>
              <p:cNvPr id="139" name="Rectangle 11"/>
              <p:cNvSpPr/>
              <p:nvPr/>
            </p:nvSpPr>
            <p:spPr bwMode="auto">
              <a:xfrm>
                <a:off x="-1338" y="527"/>
                <a:ext cx="1138" cy="1456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defTabSz="457200">
                  <a:defRPr/>
                </a:pPr>
                <a:r>
                  <a:rPr lang="zh-CN" altLang="en-US" sz="1200" b="1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关键</a:t>
                </a:r>
                <a:endPara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  <a:p>
                <a:pPr algn="ctr" defTabSz="457200">
                  <a:defRPr/>
                </a:pPr>
                <a:r>
                  <a:rPr lang="zh-CN" altLang="en-US" sz="1200" b="1">
                    <a:solidFill>
                      <a:srgbClr val="595959"/>
                    </a:solidFill>
                    <a:latin typeface="华文细黑" pitchFamily="2" charset="-122"/>
                    <a:ea typeface="华文细黑" pitchFamily="2" charset="-122"/>
                  </a:rPr>
                  <a:t>业务</a:t>
                </a:r>
                <a:endParaRPr lang="en-US" altLang="zh-CN" sz="1200" b="1">
                  <a:solidFill>
                    <a:srgbClr val="595959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pic>
            <p:nvPicPr>
              <p:cNvPr id="62554" name="Picture 19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-1398" y="486"/>
                <a:ext cx="392" cy="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2551" name="Picture 20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42877" y="739053"/>
              <a:ext cx="479461" cy="614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552" name="Picture 21"/>
            <p:cNvSpPr>
              <a:spLocks noChangeAspect="1"/>
            </p:cNvSpPr>
            <p:nvPr/>
          </p:nvSpPr>
          <p:spPr bwMode="auto">
            <a:xfrm>
              <a:off x="170663" y="4882849"/>
              <a:ext cx="412483" cy="39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505" name="矩形 1"/>
          <p:cNvSpPr>
            <a:spLocks noChangeArrowheads="1"/>
          </p:cNvSpPr>
          <p:nvPr/>
        </p:nvSpPr>
        <p:spPr bwMode="auto">
          <a:xfrm>
            <a:off x="1547813" y="4427538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/>
              <a:t>传统图书出版</a:t>
            </a:r>
          </a:p>
        </p:txBody>
      </p:sp>
      <p:sp>
        <p:nvSpPr>
          <p:cNvPr id="62506" name="矩形 143"/>
          <p:cNvSpPr>
            <a:spLocks noChangeArrowheads="1"/>
          </p:cNvSpPr>
          <p:nvPr/>
        </p:nvSpPr>
        <p:spPr bwMode="auto">
          <a:xfrm>
            <a:off x="6013450" y="4427538"/>
            <a:ext cx="1120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Lulu.com</a:t>
            </a:r>
            <a:endParaRPr lang="zh-CN" altLang="en-US"/>
          </a:p>
        </p:txBody>
      </p:sp>
      <p:sp>
        <p:nvSpPr>
          <p:cNvPr id="145" name="Tekstvak 14"/>
          <p:cNvSpPr txBox="1"/>
          <p:nvPr/>
        </p:nvSpPr>
        <p:spPr>
          <a:xfrm>
            <a:off x="2862263" y="2674938"/>
            <a:ext cx="642937" cy="461962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零售网络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46" name="Tekstvak 14"/>
          <p:cNvSpPr txBox="1"/>
          <p:nvPr/>
        </p:nvSpPr>
        <p:spPr>
          <a:xfrm>
            <a:off x="892175" y="1570038"/>
            <a:ext cx="793750" cy="277812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内容购买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47" name="Tekstvak 14"/>
          <p:cNvSpPr txBox="1"/>
          <p:nvPr/>
        </p:nvSpPr>
        <p:spPr>
          <a:xfrm>
            <a:off x="827088" y="1900238"/>
            <a:ext cx="515937" cy="276225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出版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48" name="Tekstvak 14"/>
          <p:cNvSpPr txBox="1"/>
          <p:nvPr/>
        </p:nvSpPr>
        <p:spPr>
          <a:xfrm>
            <a:off x="1403350" y="1900238"/>
            <a:ext cx="515938" cy="276225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>
                <a:latin typeface="华文细黑" pitchFamily="2" charset="-122"/>
                <a:ea typeface="华文细黑" pitchFamily="2" charset="-122"/>
              </a:rPr>
              <a:t>销售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49" name="Tekstvak 14"/>
          <p:cNvSpPr txBox="1"/>
          <p:nvPr/>
        </p:nvSpPr>
        <p:spPr>
          <a:xfrm>
            <a:off x="1030288" y="2622550"/>
            <a:ext cx="819150" cy="277813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出版知识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0" name="Tekstvak 14"/>
          <p:cNvSpPr txBox="1"/>
          <p:nvPr/>
        </p:nvSpPr>
        <p:spPr>
          <a:xfrm>
            <a:off x="1030288" y="2941638"/>
            <a:ext cx="819150" cy="277812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内容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1" name="Tekstvak 14"/>
          <p:cNvSpPr txBox="1"/>
          <p:nvPr/>
        </p:nvSpPr>
        <p:spPr>
          <a:xfrm>
            <a:off x="222250" y="3548063"/>
            <a:ext cx="819150" cy="276225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出版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2" name="Tekstvak 14"/>
          <p:cNvSpPr txBox="1"/>
          <p:nvPr/>
        </p:nvSpPr>
        <p:spPr>
          <a:xfrm>
            <a:off x="1125538" y="3548063"/>
            <a:ext cx="819150" cy="276225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营销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3" name="Tekstvak 14"/>
          <p:cNvSpPr txBox="1"/>
          <p:nvPr/>
        </p:nvSpPr>
        <p:spPr>
          <a:xfrm>
            <a:off x="2486025" y="3548063"/>
            <a:ext cx="819150" cy="276225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批发收入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4" name="Tekstvak 14"/>
          <p:cNvSpPr txBox="1"/>
          <p:nvPr/>
        </p:nvSpPr>
        <p:spPr>
          <a:xfrm>
            <a:off x="3687763" y="2133600"/>
            <a:ext cx="819150" cy="461963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广泛的读者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5" name="Tekstvak 14"/>
          <p:cNvSpPr txBox="1"/>
          <p:nvPr/>
        </p:nvSpPr>
        <p:spPr>
          <a:xfrm>
            <a:off x="6451600" y="1633538"/>
            <a:ext cx="819150" cy="46196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自助出版服务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6" name="Tekstvak 14"/>
          <p:cNvSpPr txBox="1"/>
          <p:nvPr/>
        </p:nvSpPr>
        <p:spPr>
          <a:xfrm>
            <a:off x="6451600" y="2228850"/>
            <a:ext cx="819150" cy="461963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利基内容市场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7" name="Tekstvak 14"/>
          <p:cNvSpPr txBox="1"/>
          <p:nvPr/>
        </p:nvSpPr>
        <p:spPr>
          <a:xfrm>
            <a:off x="7345363" y="1633538"/>
            <a:ext cx="819150" cy="27781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兴趣社区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8" name="Tekstvak 14"/>
          <p:cNvSpPr txBox="1"/>
          <p:nvPr/>
        </p:nvSpPr>
        <p:spPr>
          <a:xfrm>
            <a:off x="7345363" y="1952625"/>
            <a:ext cx="819150" cy="277813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在线资料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9" name="Tekstvak 14"/>
          <p:cNvSpPr txBox="1"/>
          <p:nvPr/>
        </p:nvSpPr>
        <p:spPr>
          <a:xfrm>
            <a:off x="7345363" y="2697163"/>
            <a:ext cx="973137" cy="27781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dirty="0" smtClean="0">
                <a:latin typeface="华文细黑" pitchFamily="2" charset="-122"/>
                <a:ea typeface="华文细黑" pitchFamily="2" charset="-122"/>
              </a:rPr>
              <a:t>Lulu.com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0" name="Tekstvak 14"/>
          <p:cNvSpPr txBox="1"/>
          <p:nvPr/>
        </p:nvSpPr>
        <p:spPr>
          <a:xfrm>
            <a:off x="8259763" y="1730375"/>
            <a:ext cx="849312" cy="276225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利基作者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1" name="Tekstvak 14"/>
          <p:cNvSpPr txBox="1"/>
          <p:nvPr/>
        </p:nvSpPr>
        <p:spPr>
          <a:xfrm>
            <a:off x="8259763" y="2112963"/>
            <a:ext cx="849312" cy="276225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利基读者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2" name="Tekstvak 14"/>
          <p:cNvSpPr txBox="1"/>
          <p:nvPr/>
        </p:nvSpPr>
        <p:spPr>
          <a:xfrm>
            <a:off x="5548313" y="1624013"/>
            <a:ext cx="849312" cy="276225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平台开发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3" name="Tekstvak 14"/>
          <p:cNvSpPr txBox="1"/>
          <p:nvPr/>
        </p:nvSpPr>
        <p:spPr>
          <a:xfrm>
            <a:off x="5548313" y="1990725"/>
            <a:ext cx="849312" cy="276225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物流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4" name="Tekstvak 14"/>
          <p:cNvSpPr txBox="1"/>
          <p:nvPr/>
        </p:nvSpPr>
        <p:spPr>
          <a:xfrm>
            <a:off x="5548313" y="2574925"/>
            <a:ext cx="849312" cy="277813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平台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5" name="Tekstvak 14"/>
          <p:cNvSpPr txBox="1"/>
          <p:nvPr/>
        </p:nvSpPr>
        <p:spPr>
          <a:xfrm>
            <a:off x="5548313" y="2905125"/>
            <a:ext cx="849312" cy="461963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按需印刷基础设施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6" name="Tekstvak 14"/>
          <p:cNvSpPr txBox="1"/>
          <p:nvPr/>
        </p:nvSpPr>
        <p:spPr>
          <a:xfrm>
            <a:off x="4751388" y="3635375"/>
            <a:ext cx="1262062" cy="277813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平台管理和开发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7" name="Tekstvak 14"/>
          <p:cNvSpPr txBox="1"/>
          <p:nvPr/>
        </p:nvSpPr>
        <p:spPr>
          <a:xfrm>
            <a:off x="6973888" y="3492500"/>
            <a:ext cx="1262062" cy="276225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销售提成（低）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8" name="Tekstvak 14"/>
          <p:cNvSpPr txBox="1"/>
          <p:nvPr/>
        </p:nvSpPr>
        <p:spPr>
          <a:xfrm>
            <a:off x="6973888" y="3843338"/>
            <a:ext cx="1262062" cy="276225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 smtClean="0">
                <a:latin typeface="华文细黑" pitchFamily="2" charset="-122"/>
                <a:ea typeface="华文细黑" pitchFamily="2" charset="-122"/>
              </a:rPr>
              <a:t>发行服务收费</a:t>
            </a:r>
            <a:endParaRPr lang="nl-NL" altLang="zh-CN" sz="1200" dirty="0" smtClean="0">
              <a:latin typeface="华文细黑" pitchFamily="2" charset="-122"/>
              <a:ea typeface="华文细黑" pitchFamily="2" charset="-122"/>
            </a:endParaRPr>
          </a:p>
        </p:txBody>
      </p:sp>
      <p:grpSp>
        <p:nvGrpSpPr>
          <p:cNvPr id="18" name="组合 2"/>
          <p:cNvGrpSpPr>
            <a:grpSpLocks/>
          </p:cNvGrpSpPr>
          <p:nvPr/>
        </p:nvGrpSpPr>
        <p:grpSpPr bwMode="auto">
          <a:xfrm>
            <a:off x="238125" y="5149850"/>
            <a:ext cx="4637088" cy="893763"/>
            <a:chOff x="237414" y="5074619"/>
            <a:chExt cx="5030109" cy="969613"/>
          </a:xfrm>
        </p:grpSpPr>
        <p:pic>
          <p:nvPicPr>
            <p:cNvPr id="62532" name="Picture 2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37414" y="5074619"/>
              <a:ext cx="887882" cy="969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533" name="Picture 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217830" y="5196252"/>
              <a:ext cx="915826" cy="837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534" name="Picture 4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205159" y="5160964"/>
              <a:ext cx="978328" cy="883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535" name="Picture 5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3175495" y="5093966"/>
              <a:ext cx="1108473" cy="927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536" name="Picture 6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283968" y="5122676"/>
              <a:ext cx="983555" cy="906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238" y="1333500"/>
            <a:ext cx="83915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071802" y="1052514"/>
            <a:ext cx="2805114" cy="2805114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09946" y="2062162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源创新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C:\Users\DELL790\Dropbox\实验室\商业模式创新\weib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2135" y="4071942"/>
            <a:ext cx="886989" cy="709591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4886439"/>
            <a:ext cx="1534430" cy="75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 descr="C:\Users\DELL790\Dropbox\实验室\商业模式创新\1_01220U3462U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4018369"/>
            <a:ext cx="1023937" cy="76795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143240" y="28572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我们身边的源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496" y="5929330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5" name="Picture 5" descr="C:\Users\DELL790\Dropbox\个人网站\好图\LOGO\about_alibaba_logo3.jpg"/>
          <p:cNvPicPr>
            <a:picLocks noChangeAspect="1" noChangeArrowheads="1"/>
          </p:cNvPicPr>
          <p:nvPr/>
        </p:nvPicPr>
        <p:blipFill>
          <a:blip r:embed="rId5" cstate="print"/>
          <a:srcRect r="71615"/>
          <a:stretch>
            <a:fillRect/>
          </a:stretch>
        </p:blipFill>
        <p:spPr bwMode="auto">
          <a:xfrm>
            <a:off x="3286116" y="4886439"/>
            <a:ext cx="714380" cy="7143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143636" y="2500306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思考：他们的两面市场是什么？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362188" y="1500174"/>
            <a:ext cx="4224342" cy="4224342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09946" y="3219436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源中源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3240" y="50004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我们身边的源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32"/>
          <p:cNvGrpSpPr/>
          <p:nvPr/>
        </p:nvGrpSpPr>
        <p:grpSpPr>
          <a:xfrm>
            <a:off x="3286116" y="1214422"/>
            <a:ext cx="3857652" cy="3000396"/>
            <a:chOff x="1586502" y="-104615"/>
            <a:chExt cx="10033954" cy="7350169"/>
          </a:xfrm>
        </p:grpSpPr>
        <p:grpSp>
          <p:nvGrpSpPr>
            <p:cNvPr id="15" name="Group 1"/>
            <p:cNvGrpSpPr>
              <a:grpSpLocks/>
            </p:cNvGrpSpPr>
            <p:nvPr/>
          </p:nvGrpSpPr>
          <p:grpSpPr bwMode="auto">
            <a:xfrm>
              <a:off x="2358996" y="-104615"/>
              <a:ext cx="8112125" cy="6840345"/>
              <a:chOff x="0" y="-21"/>
              <a:chExt cx="639" cy="539"/>
            </a:xfrm>
          </p:grpSpPr>
          <p:sp>
            <p:nvSpPr>
              <p:cNvPr id="30" name="AutoShape 2"/>
              <p:cNvSpPr>
                <a:spLocks/>
              </p:cNvSpPr>
              <p:nvPr/>
            </p:nvSpPr>
            <p:spPr bwMode="auto">
              <a:xfrm>
                <a:off x="76" y="0"/>
                <a:ext cx="519" cy="51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799"/>
                    </a:move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4" y="0"/>
                      <a:pt x="21600" y="4835"/>
                      <a:pt x="21600" y="10799"/>
                    </a:cubicBezTo>
                    <a:cubicBezTo>
                      <a:pt x="21600" y="10799"/>
                      <a:pt x="21600" y="10799"/>
                      <a:pt x="21600" y="10799"/>
                    </a:cubicBez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10800" y="21600"/>
                      <a:pt x="10800" y="21600"/>
                      <a:pt x="10798" y="21600"/>
                    </a:cubicBezTo>
                    <a:lnTo>
                      <a:pt x="10798" y="21598"/>
                    </a:lnTo>
                    <a:cubicBezTo>
                      <a:pt x="4834" y="21598"/>
                      <a:pt x="0" y="16764"/>
                      <a:pt x="0" y="10799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6124" cap="flat" cmpd="sng">
                <a:solidFill>
                  <a:srgbClr val="BFBFB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 defTabSz="825500"/>
                <a:endParaRPr lang="zh-CN" altLang="zh-CN" sz="20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1" name="AutoShape 3"/>
              <p:cNvSpPr>
                <a:spLocks/>
              </p:cNvSpPr>
              <p:nvPr/>
            </p:nvSpPr>
            <p:spPr bwMode="auto">
              <a:xfrm>
                <a:off x="0" y="-21"/>
                <a:ext cx="639" cy="2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>
                <a:noFill/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 defTabSz="825500"/>
                <a:endParaRPr lang="zh-CN" altLang="zh-CN" sz="20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16" name="AutoShape 4"/>
            <p:cNvSpPr>
              <a:spLocks/>
            </p:cNvSpPr>
            <p:nvPr/>
          </p:nvSpPr>
          <p:spPr bwMode="auto">
            <a:xfrm>
              <a:off x="3205134" y="3459148"/>
              <a:ext cx="282575" cy="282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799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799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lnTo>
                    <a:pt x="10800" y="21599"/>
                  </a:lnTo>
                  <a:cubicBezTo>
                    <a:pt x="4835" y="21599"/>
                    <a:pt x="0" y="16764"/>
                    <a:pt x="0" y="10800"/>
                  </a:cubicBezTo>
                  <a:cubicBezTo>
                    <a:pt x="0" y="10799"/>
                    <a:pt x="0" y="10799"/>
                    <a:pt x="0" y="10799"/>
                  </a:cubicBezTo>
                  <a:close/>
                </a:path>
              </a:pathLst>
            </a:custGeom>
            <a:solidFill>
              <a:srgbClr val="BFBFB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25500"/>
              <a:endParaRPr lang="zh-CN" altLang="zh-CN" sz="2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" name="AutoShape 5"/>
            <p:cNvSpPr>
              <a:spLocks/>
            </p:cNvSpPr>
            <p:nvPr/>
          </p:nvSpPr>
          <p:spPr bwMode="auto">
            <a:xfrm>
              <a:off x="9759921" y="3459148"/>
              <a:ext cx="280988" cy="282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799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799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lnTo>
                    <a:pt x="10800" y="21599"/>
                  </a:lnTo>
                  <a:cubicBezTo>
                    <a:pt x="4835" y="21599"/>
                    <a:pt x="0" y="16764"/>
                    <a:pt x="0" y="10800"/>
                  </a:cubicBezTo>
                  <a:cubicBezTo>
                    <a:pt x="0" y="10799"/>
                    <a:pt x="0" y="10799"/>
                    <a:pt x="0" y="10799"/>
                  </a:cubicBezTo>
                  <a:close/>
                </a:path>
              </a:pathLst>
            </a:custGeom>
            <a:solidFill>
              <a:srgbClr val="BFBFB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25500"/>
              <a:endParaRPr lang="zh-CN" altLang="zh-CN" sz="2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" name="AutoShape 6"/>
            <p:cNvSpPr>
              <a:spLocks/>
            </p:cNvSpPr>
            <p:nvPr/>
          </p:nvSpPr>
          <p:spPr bwMode="auto">
            <a:xfrm>
              <a:off x="6594446" y="6586523"/>
              <a:ext cx="282575" cy="282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799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799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lnTo>
                    <a:pt x="10800" y="21599"/>
                  </a:lnTo>
                  <a:cubicBezTo>
                    <a:pt x="4835" y="21599"/>
                    <a:pt x="0" y="16764"/>
                    <a:pt x="0" y="10800"/>
                  </a:cubicBezTo>
                  <a:cubicBezTo>
                    <a:pt x="0" y="10799"/>
                    <a:pt x="0" y="10799"/>
                    <a:pt x="0" y="10799"/>
                  </a:cubicBezTo>
                  <a:close/>
                </a:path>
              </a:pathLst>
            </a:custGeom>
            <a:solidFill>
              <a:srgbClr val="BFBFB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25500"/>
              <a:endParaRPr lang="zh-CN" altLang="zh-CN" sz="2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" name="AutoShape 7"/>
            <p:cNvSpPr>
              <a:spLocks/>
            </p:cNvSpPr>
            <p:nvPr/>
          </p:nvSpPr>
          <p:spPr bwMode="auto">
            <a:xfrm>
              <a:off x="3668684" y="5000610"/>
              <a:ext cx="282575" cy="284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799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799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lnTo>
                    <a:pt x="10800" y="21599"/>
                  </a:lnTo>
                  <a:cubicBezTo>
                    <a:pt x="4835" y="21599"/>
                    <a:pt x="0" y="16764"/>
                    <a:pt x="0" y="10800"/>
                  </a:cubicBezTo>
                  <a:cubicBezTo>
                    <a:pt x="0" y="10799"/>
                    <a:pt x="0" y="10799"/>
                    <a:pt x="0" y="10799"/>
                  </a:cubicBezTo>
                  <a:close/>
                </a:path>
              </a:pathLst>
            </a:custGeom>
            <a:solidFill>
              <a:srgbClr val="BFBFB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25500"/>
              <a:endParaRPr lang="zh-CN" altLang="zh-CN" sz="2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0" name="AutoShape 8"/>
            <p:cNvSpPr>
              <a:spLocks/>
            </p:cNvSpPr>
            <p:nvPr/>
          </p:nvSpPr>
          <p:spPr bwMode="auto">
            <a:xfrm>
              <a:off x="4713259" y="6122973"/>
              <a:ext cx="282575" cy="282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799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799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lnTo>
                    <a:pt x="10800" y="21599"/>
                  </a:lnTo>
                  <a:cubicBezTo>
                    <a:pt x="4835" y="21599"/>
                    <a:pt x="0" y="16764"/>
                    <a:pt x="0" y="10800"/>
                  </a:cubicBezTo>
                  <a:cubicBezTo>
                    <a:pt x="0" y="10799"/>
                    <a:pt x="0" y="10799"/>
                    <a:pt x="0" y="10799"/>
                  </a:cubicBezTo>
                  <a:close/>
                </a:path>
              </a:pathLst>
            </a:custGeom>
            <a:solidFill>
              <a:srgbClr val="BFBFB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25500"/>
              <a:endParaRPr lang="zh-CN" altLang="zh-CN" sz="2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AutoShape 9"/>
            <p:cNvSpPr>
              <a:spLocks/>
            </p:cNvSpPr>
            <p:nvPr/>
          </p:nvSpPr>
          <p:spPr bwMode="auto">
            <a:xfrm>
              <a:off x="8207346" y="6122973"/>
              <a:ext cx="280988" cy="282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799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799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lnTo>
                    <a:pt x="10800" y="21599"/>
                  </a:lnTo>
                  <a:cubicBezTo>
                    <a:pt x="4835" y="21599"/>
                    <a:pt x="0" y="16764"/>
                    <a:pt x="0" y="10800"/>
                  </a:cubicBezTo>
                  <a:cubicBezTo>
                    <a:pt x="0" y="10799"/>
                    <a:pt x="0" y="10799"/>
                    <a:pt x="0" y="10799"/>
                  </a:cubicBezTo>
                  <a:close/>
                </a:path>
              </a:pathLst>
            </a:custGeom>
            <a:solidFill>
              <a:srgbClr val="BFBFB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25500"/>
              <a:endParaRPr lang="zh-CN" altLang="zh-CN" sz="2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" name="AutoShape 10"/>
            <p:cNvSpPr>
              <a:spLocks/>
            </p:cNvSpPr>
            <p:nvPr/>
          </p:nvSpPr>
          <p:spPr bwMode="auto">
            <a:xfrm>
              <a:off x="9326534" y="5000610"/>
              <a:ext cx="282575" cy="284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799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799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764"/>
                    <a:pt x="16764" y="21600"/>
                    <a:pt x="10800" y="21600"/>
                  </a:cubicBezTo>
                  <a:lnTo>
                    <a:pt x="10800" y="21599"/>
                  </a:lnTo>
                  <a:cubicBezTo>
                    <a:pt x="4835" y="21599"/>
                    <a:pt x="0" y="16764"/>
                    <a:pt x="0" y="10800"/>
                  </a:cubicBezTo>
                  <a:cubicBezTo>
                    <a:pt x="0" y="10799"/>
                    <a:pt x="0" y="10799"/>
                    <a:pt x="0" y="10799"/>
                  </a:cubicBezTo>
                  <a:close/>
                </a:path>
              </a:pathLst>
            </a:custGeom>
            <a:solidFill>
              <a:srgbClr val="BFBFBF"/>
            </a:solidFill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25500"/>
              <a:endParaRPr lang="zh-CN" altLang="zh-CN" sz="2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" name="AutoShape 11"/>
            <p:cNvSpPr>
              <a:spLocks/>
            </p:cNvSpPr>
            <p:nvPr/>
          </p:nvSpPr>
          <p:spPr bwMode="auto">
            <a:xfrm>
              <a:off x="1586502" y="3326166"/>
              <a:ext cx="1809361" cy="5905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6200" tIns="76200" rIns="76200" bIns="76200"/>
            <a:lstStyle/>
            <a:p>
              <a:pPr defTabSz="1295400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设计和研发</a:t>
              </a:r>
              <a:endParaRPr lang="zh-CN" altLang="zh-CN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AutoShape 11"/>
            <p:cNvSpPr>
              <a:spLocks/>
            </p:cNvSpPr>
            <p:nvPr/>
          </p:nvSpPr>
          <p:spPr bwMode="auto">
            <a:xfrm>
              <a:off x="2515572" y="4967283"/>
              <a:ext cx="1241922" cy="5282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6200" tIns="76200" rIns="76200" bIns="76200"/>
            <a:lstStyle/>
            <a:p>
              <a:pPr defTabSz="1295400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品牌</a:t>
              </a:r>
              <a:endParaRPr lang="zh-CN" altLang="zh-CN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AutoShape 11"/>
            <p:cNvSpPr>
              <a:spLocks/>
            </p:cNvSpPr>
            <p:nvPr/>
          </p:nvSpPr>
          <p:spPr bwMode="auto">
            <a:xfrm>
              <a:off x="3444642" y="6128804"/>
              <a:ext cx="1307338" cy="5917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6200" tIns="76200" rIns="76200" bIns="76200"/>
            <a:lstStyle/>
            <a:p>
              <a:pPr defTabSz="1295400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采购</a:t>
              </a:r>
              <a:endParaRPr lang="zh-CN" altLang="zh-CN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AutoShape 11"/>
            <p:cNvSpPr>
              <a:spLocks/>
            </p:cNvSpPr>
            <p:nvPr/>
          </p:nvSpPr>
          <p:spPr bwMode="auto">
            <a:xfrm>
              <a:off x="6199783" y="6852071"/>
              <a:ext cx="1518580" cy="3934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6200" tIns="76200" rIns="76200" bIns="76200"/>
            <a:lstStyle/>
            <a:p>
              <a:pPr defTabSz="1295400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制造</a:t>
              </a:r>
              <a:endParaRPr lang="zh-CN" altLang="zh-CN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AutoShape 11"/>
            <p:cNvSpPr>
              <a:spLocks/>
            </p:cNvSpPr>
            <p:nvPr/>
          </p:nvSpPr>
          <p:spPr bwMode="auto">
            <a:xfrm>
              <a:off x="8368293" y="6219216"/>
              <a:ext cx="1394023" cy="5013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6200" tIns="76200" rIns="76200" bIns="76200"/>
            <a:lstStyle/>
            <a:p>
              <a:pPr defTabSz="1295400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物流</a:t>
              </a:r>
              <a:endParaRPr lang="zh-CN" altLang="zh-CN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AutoShape 11"/>
            <p:cNvSpPr>
              <a:spLocks/>
            </p:cNvSpPr>
            <p:nvPr/>
          </p:nvSpPr>
          <p:spPr bwMode="auto">
            <a:xfrm>
              <a:off x="9652063" y="5043915"/>
              <a:ext cx="1410951" cy="6266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6200" tIns="76200" rIns="76200" bIns="76200"/>
            <a:lstStyle/>
            <a:p>
              <a:pPr defTabSz="1295400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批发</a:t>
              </a:r>
              <a:endParaRPr lang="zh-CN" altLang="zh-CN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AutoShape 11"/>
            <p:cNvSpPr>
              <a:spLocks/>
            </p:cNvSpPr>
            <p:nvPr/>
          </p:nvSpPr>
          <p:spPr bwMode="auto">
            <a:xfrm>
              <a:off x="10086041" y="3326165"/>
              <a:ext cx="1534415" cy="594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6200" tIns="76200" rIns="76200" bIns="76200"/>
            <a:lstStyle/>
            <a:p>
              <a:pPr defTabSz="1295400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营销</a:t>
              </a:r>
              <a:endParaRPr lang="zh-CN" altLang="zh-CN" sz="11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14546" y="1733124"/>
            <a:ext cx="81439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产品设计、原料采购、仓储运输、订单处理、批发经营、零售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产品制造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42860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商业过程</a:t>
            </a:r>
            <a:endParaRPr lang="zh-CN" altLang="en-US" sz="44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1695450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6+1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产业链  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24098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微笑曲线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158" y="485775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商业模式要素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643174" y="4952586"/>
            <a:ext cx="4357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客户价值主张、资源和生产过程、盈利公式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马云的商业帝国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0034" y="1928802"/>
            <a:ext cx="714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1995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出差美国 发现互联网上找不到任何中国的信息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596" y="1000108"/>
            <a:ext cx="7500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阿里国际业务、阿里小企业业务、淘宝、一淘、天猫、聚划算、阿里云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（消费者、渠道商、制造商、电子商务服务提供商）市场体系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034" y="2428868"/>
            <a:ext cx="714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商机：做互联网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把国内的企业资料收集起来放到网上向全世界发布</a:t>
            </a:r>
          </a:p>
        </p:txBody>
      </p:sp>
      <p:sp>
        <p:nvSpPr>
          <p:cNvPr id="7" name="矩形 6"/>
          <p:cNvSpPr/>
          <p:nvPr/>
        </p:nvSpPr>
        <p:spPr>
          <a:xfrm>
            <a:off x="500034" y="3038468"/>
            <a:ext cx="714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lain" startAt="1995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中国黄页（</a:t>
            </a:r>
            <a:r>
              <a:rPr lang="en-US" sz="1600" dirty="0" smtClean="0"/>
              <a:t> </a:t>
            </a:r>
            <a:r>
              <a:rPr lang="en-US" sz="1600" dirty="0" err="1" smtClean="0"/>
              <a:t>chiinapage</a:t>
            </a:r>
            <a:r>
              <a:rPr lang="en-US" sz="1600" dirty="0" smtClean="0"/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lain" startAt="1995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与杭州电信合作改股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lain" startAt="1995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中国国际电子商务中心（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EDI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1999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阿里巴巴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215106" y="3000372"/>
            <a:ext cx="1000132" cy="1000132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黄页</a:t>
            </a:r>
          </a:p>
        </p:txBody>
      </p:sp>
      <p:sp>
        <p:nvSpPr>
          <p:cNvPr id="9" name="矩形 8"/>
          <p:cNvSpPr/>
          <p:nvPr/>
        </p:nvSpPr>
        <p:spPr>
          <a:xfrm>
            <a:off x="4857784" y="3214686"/>
            <a:ext cx="1143008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信息提供者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10484" y="3214686"/>
            <a:ext cx="1143008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信息需求者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215106" y="4786322"/>
            <a:ext cx="1000132" cy="1000132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阿里巴巴</a:t>
            </a:r>
          </a:p>
        </p:txBody>
      </p:sp>
      <p:sp>
        <p:nvSpPr>
          <p:cNvPr id="12" name="矩形 11"/>
          <p:cNvSpPr/>
          <p:nvPr/>
        </p:nvSpPr>
        <p:spPr>
          <a:xfrm>
            <a:off x="4572032" y="5000636"/>
            <a:ext cx="1428760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企业信息提供者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10484" y="5000636"/>
            <a:ext cx="1519234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企业信息需求者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19046" y="6072206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用电子商务为中小企业服务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马云的商业帝国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596" y="1000108"/>
            <a:ext cx="7500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阿里国际业务、阿里小企业业务、淘宝、一淘、天猫、聚划算、阿里云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（消费者、渠道商、制造商、电子商务服务提供商）市场体系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8596" y="1857364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1999-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阿里巴巴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000760" y="1857364"/>
            <a:ext cx="1000132" cy="1000132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阿里巴巴</a:t>
            </a:r>
          </a:p>
        </p:txBody>
      </p:sp>
      <p:sp>
        <p:nvSpPr>
          <p:cNvPr id="12" name="矩形 11"/>
          <p:cNvSpPr/>
          <p:nvPr/>
        </p:nvSpPr>
        <p:spPr>
          <a:xfrm>
            <a:off x="4357686" y="2071678"/>
            <a:ext cx="1428760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企业信息提供者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96138" y="2071678"/>
            <a:ext cx="1519234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企业信息需求者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34741" y="3000372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中国站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72591" y="5357826"/>
            <a:ext cx="19800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思考：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如何规模两面市场？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企业为什么需要信息？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000760" y="3549851"/>
            <a:ext cx="1000132" cy="1000132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阿里巴巴</a:t>
            </a:r>
          </a:p>
        </p:txBody>
      </p:sp>
      <p:sp>
        <p:nvSpPr>
          <p:cNvPr id="17" name="矩形 16"/>
          <p:cNvSpPr/>
          <p:nvPr/>
        </p:nvSpPr>
        <p:spPr>
          <a:xfrm>
            <a:off x="4357686" y="3764165"/>
            <a:ext cx="1428760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中国企业信息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96138" y="3764165"/>
            <a:ext cx="1519234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国际采购商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34741" y="469285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国际站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8596" y="2495550"/>
            <a:ext cx="36433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1999-2000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阿里巴巴从软银，高盛，美国富达投资等机构融资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万美金。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8596" y="3701481"/>
            <a:ext cx="36433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2002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阿里巴巴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B2B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公司开始盈利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马云的商业帝国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596" y="1000108"/>
            <a:ext cx="7500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阿里国际业务、阿里小企业业务、淘宝、一淘、天猫、聚划算、阿里云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（消费者、渠道商、制造商、电子商务服务提供商）市场体系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000792" y="1978215"/>
            <a:ext cx="1000132" cy="1000132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阿里巴巴</a:t>
            </a:r>
          </a:p>
        </p:txBody>
      </p:sp>
      <p:sp>
        <p:nvSpPr>
          <p:cNvPr id="12" name="矩形 11"/>
          <p:cNvSpPr/>
          <p:nvPr/>
        </p:nvSpPr>
        <p:spPr>
          <a:xfrm>
            <a:off x="4286248" y="2192529"/>
            <a:ext cx="1500230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企业信息提供者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96170" y="2192529"/>
            <a:ext cx="1519234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企业信息需求者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8596" y="2058407"/>
            <a:ext cx="1428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2003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淘宝网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000792" y="3286124"/>
            <a:ext cx="1000132" cy="1000132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淘宝</a:t>
            </a:r>
          </a:p>
        </p:txBody>
      </p:sp>
      <p:sp>
        <p:nvSpPr>
          <p:cNvPr id="23" name="矩形 22"/>
          <p:cNvSpPr/>
          <p:nvPr/>
        </p:nvSpPr>
        <p:spPr>
          <a:xfrm>
            <a:off x="4286248" y="3364104"/>
            <a:ext cx="1500230" cy="8507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分销商、零售商、个人二手货交易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96170" y="3567113"/>
            <a:ext cx="1519234" cy="55244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消费者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28946" y="2277482"/>
            <a:ext cx="1428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B2B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28946" y="3610990"/>
            <a:ext cx="1428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C2C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43372" y="4643446"/>
            <a:ext cx="1671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思考：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如何与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ebay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竞争？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072198" y="4643446"/>
            <a:ext cx="771517" cy="77151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</a:p>
        </p:txBody>
      </p:sp>
      <p:sp>
        <p:nvSpPr>
          <p:cNvPr id="29" name="椭圆 28"/>
          <p:cNvSpPr/>
          <p:nvPr/>
        </p:nvSpPr>
        <p:spPr>
          <a:xfrm>
            <a:off x="6967548" y="4643446"/>
            <a:ext cx="771517" cy="77151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阿里旺旺</a:t>
            </a:r>
          </a:p>
        </p:txBody>
      </p:sp>
      <p:sp>
        <p:nvSpPr>
          <p:cNvPr id="30" name="椭圆 29"/>
          <p:cNvSpPr/>
          <p:nvPr/>
        </p:nvSpPr>
        <p:spPr>
          <a:xfrm>
            <a:off x="7910502" y="4643446"/>
            <a:ext cx="771517" cy="77151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雅虎中国</a:t>
            </a:r>
          </a:p>
        </p:txBody>
      </p:sp>
      <p:sp>
        <p:nvSpPr>
          <p:cNvPr id="31" name="椭圆 30"/>
          <p:cNvSpPr/>
          <p:nvPr/>
        </p:nvSpPr>
        <p:spPr>
          <a:xfrm>
            <a:off x="6072177" y="5586421"/>
            <a:ext cx="771517" cy="77151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口碑网</a:t>
            </a:r>
          </a:p>
        </p:txBody>
      </p:sp>
      <p:sp>
        <p:nvSpPr>
          <p:cNvPr id="32" name="椭圆 31"/>
          <p:cNvSpPr/>
          <p:nvPr/>
        </p:nvSpPr>
        <p:spPr>
          <a:xfrm>
            <a:off x="6977052" y="5586421"/>
            <a:ext cx="771517" cy="77151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阿里软件</a:t>
            </a:r>
          </a:p>
        </p:txBody>
      </p:sp>
      <p:sp>
        <p:nvSpPr>
          <p:cNvPr id="33" name="椭圆 32"/>
          <p:cNvSpPr/>
          <p:nvPr/>
        </p:nvSpPr>
        <p:spPr>
          <a:xfrm>
            <a:off x="7900977" y="5586421"/>
            <a:ext cx="771517" cy="771517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阿里妈妈</a:t>
            </a:r>
          </a:p>
        </p:txBody>
      </p:sp>
      <p:sp>
        <p:nvSpPr>
          <p:cNvPr id="34" name="矩形 33"/>
          <p:cNvSpPr/>
          <p:nvPr/>
        </p:nvSpPr>
        <p:spPr>
          <a:xfrm>
            <a:off x="428596" y="4777800"/>
            <a:ext cx="1428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2007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阿里巴巴上市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马云的商业帝国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596" y="1000108"/>
            <a:ext cx="7500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阿里国际业务、阿里小企业业务、淘宝、一淘、天猫、聚划算、阿里云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（消费者、渠道商、制造商、电子商务服务提供商）市场体系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8596" y="2058407"/>
            <a:ext cx="1714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199-2009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阿里巴巴十周年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000496" y="1978216"/>
            <a:ext cx="2786082" cy="1451832"/>
            <a:chOff x="4286248" y="1978215"/>
            <a:chExt cx="4429156" cy="2308041"/>
          </a:xfrm>
        </p:grpSpPr>
        <p:sp>
          <p:nvSpPr>
            <p:cNvPr id="11" name="椭圆 10"/>
            <p:cNvSpPr/>
            <p:nvPr/>
          </p:nvSpPr>
          <p:spPr>
            <a:xfrm>
              <a:off x="6000792" y="1978215"/>
              <a:ext cx="1000132" cy="1000132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阿里巴巴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286248" y="2192529"/>
              <a:ext cx="1500230" cy="55244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企业信息提供者</a:t>
              </a:r>
              <a:endParaRPr lang="zh-CN" altLang="en-US" sz="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96170" y="2192529"/>
              <a:ext cx="1519234" cy="55244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企业信息需求者</a:t>
              </a:r>
              <a:endParaRPr lang="zh-CN" altLang="en-US" sz="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000792" y="3286124"/>
              <a:ext cx="1000132" cy="1000132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 smtClean="0">
                  <a:latin typeface="微软雅黑" pitchFamily="34" charset="-122"/>
                  <a:ea typeface="微软雅黑" pitchFamily="34" charset="-122"/>
                </a:rPr>
                <a:t>淘宝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286248" y="3364104"/>
              <a:ext cx="1500230" cy="85071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分销商、零售商、个人二手货交易</a:t>
              </a:r>
              <a:endParaRPr lang="zh-CN" altLang="en-US" sz="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196170" y="3567113"/>
              <a:ext cx="1519234" cy="55244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消费者</a:t>
              </a:r>
              <a:endParaRPr lang="zh-CN" altLang="en-US" sz="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228946" y="2143116"/>
            <a:ext cx="700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B2B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28946" y="2928934"/>
            <a:ext cx="628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C2C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929058" y="4405978"/>
            <a:ext cx="1887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思考：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如何成立阿里云计算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143768" y="2071678"/>
            <a:ext cx="1857409" cy="1220194"/>
            <a:chOff x="6072177" y="4643446"/>
            <a:chExt cx="2609842" cy="1714492"/>
          </a:xfrm>
        </p:grpSpPr>
        <p:sp>
          <p:nvSpPr>
            <p:cNvPr id="28" name="椭圆 27"/>
            <p:cNvSpPr/>
            <p:nvPr/>
          </p:nvSpPr>
          <p:spPr>
            <a:xfrm>
              <a:off x="6072198" y="4643446"/>
              <a:ext cx="771517" cy="771517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支付宝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6967548" y="4643446"/>
              <a:ext cx="771517" cy="771517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阿里旺旺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7910502" y="4643446"/>
              <a:ext cx="771517" cy="771517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雅虎中国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6072177" y="5586421"/>
              <a:ext cx="771517" cy="771517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口碑网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6977052" y="5586421"/>
              <a:ext cx="771517" cy="771517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阿里软件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7900977" y="5586421"/>
              <a:ext cx="771517" cy="771517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b="1" dirty="0" smtClean="0">
                  <a:latin typeface="微软雅黑" pitchFamily="34" charset="-122"/>
                  <a:ea typeface="微软雅黑" pitchFamily="34" charset="-122"/>
                </a:rPr>
                <a:t>阿里妈妈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428596" y="3606229"/>
            <a:ext cx="1714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2009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阿里云计算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072066" y="3714752"/>
            <a:ext cx="629115" cy="629115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阿里云</a:t>
            </a:r>
          </a:p>
        </p:txBody>
      </p:sp>
      <p:sp>
        <p:nvSpPr>
          <p:cNvPr id="38" name="矩形 37"/>
          <p:cNvSpPr/>
          <p:nvPr/>
        </p:nvSpPr>
        <p:spPr>
          <a:xfrm>
            <a:off x="3993563" y="3857628"/>
            <a:ext cx="943693" cy="3698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23998" y="3891503"/>
            <a:ext cx="955647" cy="3475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143768" y="3786190"/>
            <a:ext cx="549084" cy="549084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中国万网</a:t>
            </a:r>
          </a:p>
        </p:txBody>
      </p:sp>
      <p:sp>
        <p:nvSpPr>
          <p:cNvPr id="42" name="矩形 41"/>
          <p:cNvSpPr/>
          <p:nvPr/>
        </p:nvSpPr>
        <p:spPr>
          <a:xfrm>
            <a:off x="428596" y="5344555"/>
            <a:ext cx="1714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2009-2011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大淘宝战略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214942" y="4857760"/>
            <a:ext cx="1500198" cy="1500198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大淘宝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口碑网、淘宝商城、聚划算、一淘网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993563" y="5357826"/>
            <a:ext cx="943693" cy="5351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分销商、零售商、个人二手货交易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72330" y="5500702"/>
            <a:ext cx="955647" cy="3475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消费者</a:t>
            </a:r>
            <a:endParaRPr lang="zh-CN" altLang="en-US" sz="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29058" y="6286520"/>
            <a:ext cx="44165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思考：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这个时候为什么推行大淘宝战略？千千万万的小商家的意义是什么？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8572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马云的商业帝国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596" y="1000108"/>
            <a:ext cx="7500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阿里国际业务、阿里小企业业务、淘宝、一淘、天猫、聚划算、阿里云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（消费者、渠道商、制造商、电子商务服务提供商）市场体系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8596" y="2000240"/>
            <a:ext cx="17145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2012</a:t>
            </a: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退市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双十一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10,000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亿元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285984" y="1928802"/>
            <a:ext cx="6591339" cy="758969"/>
            <a:chOff x="2000232" y="2019310"/>
            <a:chExt cx="8230657" cy="947730"/>
          </a:xfrm>
        </p:grpSpPr>
        <p:sp>
          <p:nvSpPr>
            <p:cNvPr id="34" name="椭圆 33"/>
            <p:cNvSpPr/>
            <p:nvPr/>
          </p:nvSpPr>
          <p:spPr>
            <a:xfrm>
              <a:off x="2000232" y="2019310"/>
              <a:ext cx="947730" cy="94773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</a:rPr>
                <a:t>阿里巴巴国际</a:t>
              </a:r>
            </a:p>
          </p:txBody>
        </p:sp>
        <p:sp>
          <p:nvSpPr>
            <p:cNvPr id="35" name="椭圆 34"/>
            <p:cNvSpPr/>
            <p:nvPr/>
          </p:nvSpPr>
          <p:spPr>
            <a:xfrm>
              <a:off x="3009882" y="2019310"/>
              <a:ext cx="947730" cy="94773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</a:rPr>
                <a:t>阿里巴巴中国</a:t>
              </a:r>
            </a:p>
          </p:txBody>
        </p:sp>
        <p:sp>
          <p:nvSpPr>
            <p:cNvPr id="40" name="椭圆 39"/>
            <p:cNvSpPr/>
            <p:nvPr/>
          </p:nvSpPr>
          <p:spPr>
            <a:xfrm>
              <a:off x="4000482" y="2019310"/>
              <a:ext cx="947730" cy="94773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</a:rPr>
                <a:t>淘宝</a:t>
              </a:r>
            </a:p>
          </p:txBody>
        </p:sp>
        <p:sp>
          <p:nvSpPr>
            <p:cNvPr id="43" name="椭圆 42"/>
            <p:cNvSpPr/>
            <p:nvPr/>
          </p:nvSpPr>
          <p:spPr>
            <a:xfrm>
              <a:off x="5010132" y="2019310"/>
              <a:ext cx="947730" cy="94773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</a:rPr>
                <a:t>一淘</a:t>
              </a:r>
            </a:p>
          </p:txBody>
        </p:sp>
        <p:sp>
          <p:nvSpPr>
            <p:cNvPr id="44" name="椭圆 43"/>
            <p:cNvSpPr/>
            <p:nvPr/>
          </p:nvSpPr>
          <p:spPr>
            <a:xfrm>
              <a:off x="6019782" y="2019310"/>
              <a:ext cx="947730" cy="94773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</a:rPr>
                <a:t>天猫</a:t>
              </a:r>
            </a:p>
          </p:txBody>
        </p:sp>
        <p:sp>
          <p:nvSpPr>
            <p:cNvPr id="45" name="椭圆 44"/>
            <p:cNvSpPr/>
            <p:nvPr/>
          </p:nvSpPr>
          <p:spPr>
            <a:xfrm>
              <a:off x="7029432" y="2019310"/>
              <a:ext cx="947730" cy="94773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</a:rPr>
                <a:t>聚划算</a:t>
              </a:r>
            </a:p>
          </p:txBody>
        </p:sp>
        <p:sp>
          <p:nvSpPr>
            <p:cNvPr id="46" name="椭圆 45"/>
            <p:cNvSpPr/>
            <p:nvPr/>
          </p:nvSpPr>
          <p:spPr>
            <a:xfrm>
              <a:off x="8010507" y="2019310"/>
              <a:ext cx="947730" cy="947730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</a:rPr>
                <a:t>阿里云</a:t>
              </a:r>
            </a:p>
          </p:txBody>
        </p:sp>
        <p:sp>
          <p:nvSpPr>
            <p:cNvPr id="52" name="椭圆 51"/>
            <p:cNvSpPr/>
            <p:nvPr/>
          </p:nvSpPr>
          <p:spPr>
            <a:xfrm>
              <a:off x="9283158" y="2019310"/>
              <a:ext cx="947731" cy="94773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latin typeface="微软雅黑" pitchFamily="34" charset="-122"/>
                  <a:ea typeface="微软雅黑" pitchFamily="34" charset="-122"/>
                </a:rPr>
                <a:t>支付宝</a:t>
              </a:r>
            </a:p>
          </p:txBody>
        </p:sp>
      </p:grpSp>
      <p:sp>
        <p:nvSpPr>
          <p:cNvPr id="53" name="矩形 52"/>
          <p:cNvSpPr/>
          <p:nvPr/>
        </p:nvSpPr>
        <p:spPr>
          <a:xfrm>
            <a:off x="2285984" y="3143248"/>
            <a:ext cx="32880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思考：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阿里巴巴在产业中还缺什么？在行业中还缺什么？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00034" y="3286124"/>
            <a:ext cx="1571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年是怎么样的？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大数据、云计算、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SNS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、移动互联网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….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85984" y="3714752"/>
            <a:ext cx="67151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产品设计、原料采购、仓储运输、订单处理、批发经营、零售</a:t>
            </a:r>
            <a:r>
              <a:rPr lang="en-US" altLang="zh-CN" sz="16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产品制造</a:t>
            </a:r>
            <a:endParaRPr lang="zh-CN" altLang="en-US" sz="1600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28596" y="5429264"/>
            <a:ext cx="1245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个事业部</a:t>
            </a:r>
          </a:p>
        </p:txBody>
      </p:sp>
      <p:pic>
        <p:nvPicPr>
          <p:cNvPr id="2050" name="Picture 2" descr="C:\Users\DELL790\Desktop\2013011110465943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4121" y="4067175"/>
            <a:ext cx="5248275" cy="2790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DELL790\Dropbox\实验室\商业模式创新\quirky-infographi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8215338" cy="6934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14290"/>
            <a:ext cx="9144000" cy="511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0" y="1142984"/>
            <a:ext cx="6357950" cy="4286280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405058"/>
            <a:ext cx="5635823" cy="173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下箭头 5"/>
          <p:cNvSpPr/>
          <p:nvPr/>
        </p:nvSpPr>
        <p:spPr>
          <a:xfrm rot="3607439">
            <a:off x="6002983" y="2212958"/>
            <a:ext cx="285752" cy="500066"/>
          </a:xfrm>
          <a:prstGeom prst="down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1538" y="207167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你觉得电子商务的未来是怎么样的？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655646"/>
            <a:ext cx="4315582" cy="577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714356"/>
            <a:ext cx="3686852" cy="530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6072206"/>
            <a:ext cx="362173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6644" y="0"/>
            <a:ext cx="1698764" cy="91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4772" y="207167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你觉得电子商务的未来是怎么样的？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86039" y="1857364"/>
            <a:ext cx="1500198" cy="1500198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亚马逊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2910" y="78579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同样的电子商务不一样的平台战略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0596" y="2285992"/>
            <a:ext cx="1500230" cy="714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其他网站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4348" y="1857364"/>
            <a:ext cx="1500230" cy="14287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亚马逊货品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中小商户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个体旧用品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072330" y="1071546"/>
            <a:ext cx="1428760" cy="1428760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亚马逊网民</a:t>
            </a:r>
          </a:p>
        </p:txBody>
      </p:sp>
      <p:sp>
        <p:nvSpPr>
          <p:cNvPr id="7" name="椭圆 6"/>
          <p:cNvSpPr/>
          <p:nvPr/>
        </p:nvSpPr>
        <p:spPr>
          <a:xfrm>
            <a:off x="7072330" y="2195496"/>
            <a:ext cx="1428760" cy="1428760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其他网站网民</a:t>
            </a:r>
          </a:p>
        </p:txBody>
      </p:sp>
      <p:sp>
        <p:nvSpPr>
          <p:cNvPr id="8" name="椭圆 7"/>
          <p:cNvSpPr/>
          <p:nvPr/>
        </p:nvSpPr>
        <p:spPr>
          <a:xfrm>
            <a:off x="6786578" y="642918"/>
            <a:ext cx="2000264" cy="3071834"/>
          </a:xfrm>
          <a:prstGeom prst="ellipse">
            <a:avLst/>
          </a:prstGeom>
          <a:noFill/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285984" y="2643182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329110" y="2643182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538908" y="2643182"/>
            <a:ext cx="500066" cy="1588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295753" y="1785926"/>
            <a:ext cx="2705139" cy="466730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792" y="4214818"/>
            <a:ext cx="3530876" cy="224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7671" y="3643314"/>
            <a:ext cx="2077535" cy="143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4781" y="3429001"/>
            <a:ext cx="251009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158" y="1157101"/>
            <a:ext cx="31432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你是否知道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Amazon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巨大无比</a:t>
            </a:r>
            <a:endParaRPr lang="zh-CN" altLang="en-US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季度年增长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38%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倍于电商市场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市值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900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亿美元，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倍于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ebay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亿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千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百万用户，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倍于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groupon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千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700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名员工，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倍于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facebook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340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亿美金，比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16%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因特网流量排名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，高于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bing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零售品牌排名第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，高于沃尔玛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亿美金，收购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zappos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8596" y="3943183"/>
            <a:ext cx="2500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Jeff </a:t>
            </a:r>
            <a:r>
              <a:rPr lang="en-US" altLang="zh-CN" sz="1200" b="1" dirty="0" err="1" smtClean="0">
                <a:latin typeface="微软雅黑" pitchFamily="34" charset="-122"/>
                <a:ea typeface="微软雅黑" pitchFamily="34" charset="-122"/>
              </a:rPr>
              <a:t>Bezos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的三个伟大想法</a:t>
            </a:r>
            <a:endParaRPr lang="zh-CN" altLang="en-US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数字化使无限库存变得可行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数字化提升客户服务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数字化允许高利润，低价格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42" name="Picture 2" descr="亚马逊帝国内幕:从战略到管理全面剖析(下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1005108"/>
            <a:ext cx="4762500" cy="2876551"/>
          </a:xfrm>
          <a:prstGeom prst="rect">
            <a:avLst/>
          </a:prstGeom>
          <a:noFill/>
        </p:spPr>
      </p:pic>
      <p:pic>
        <p:nvPicPr>
          <p:cNvPr id="112644" name="Picture 4" descr="亚马逊帝国内幕:从战略到管理全面剖析(下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4143380"/>
            <a:ext cx="2786082" cy="24238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29058" y="14285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数据化生态系统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4357694"/>
            <a:ext cx="2667311" cy="1876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142984"/>
            <a:ext cx="3571900" cy="284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57158" y="2142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亚马逊的未来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200147"/>
            <a:ext cx="3502736" cy="265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3990132"/>
            <a:ext cx="2857520" cy="293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1149" y="4071942"/>
            <a:ext cx="3677065" cy="278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14346" y="0"/>
            <a:ext cx="9358346" cy="70009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71472" y="4714884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全面创新思维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470" y="-71462"/>
            <a:ext cx="9144000" cy="717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Ten Types of Innovation®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Q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" y="384963"/>
            <a:ext cx="9001156" cy="60745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ELL790\Dropbox\个人\商业模式创新\创新的十个环节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6916" y="482826"/>
            <a:ext cx="9622798" cy="6803826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4857752" y="6215082"/>
            <a:ext cx="4008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http://doblin.com/tentypes/#framework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6261" y="386969"/>
            <a:ext cx="7500990" cy="101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LL790\Dropbox\个人\商业模式创新\创新的十个环节-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73113" y="-350838"/>
            <a:ext cx="10691813" cy="7559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ELL790\Dropbox\个人\商业模式创新\创新的十个环节-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73113" y="-350838"/>
            <a:ext cx="10691813" cy="75596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857364"/>
            <a:ext cx="6143636" cy="407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6072198" y="2153211"/>
            <a:ext cx="2714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CEO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卫哲引咎辞职</a:t>
            </a:r>
          </a:p>
        </p:txBody>
      </p:sp>
      <p:sp>
        <p:nvSpPr>
          <p:cNvPr id="4" name="矩形 3"/>
          <p:cNvSpPr/>
          <p:nvPr/>
        </p:nvSpPr>
        <p:spPr>
          <a:xfrm>
            <a:off x="6572264" y="5010731"/>
            <a:ext cx="2357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回购雅虎股份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86644" y="3273065"/>
            <a:ext cx="18144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私有化</a:t>
            </a:r>
          </a:p>
        </p:txBody>
      </p:sp>
      <p:sp>
        <p:nvSpPr>
          <p:cNvPr id="6" name="矩形 5"/>
          <p:cNvSpPr/>
          <p:nvPr/>
        </p:nvSpPr>
        <p:spPr>
          <a:xfrm>
            <a:off x="6348425" y="4253473"/>
            <a:ext cx="2357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整体上市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158" y="36366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创新力分析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ELL790\Dropbox\实验室\商业模式创新\微博桌面截图_201305021948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8584"/>
            <a:ext cx="9383963" cy="70865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b="58312"/>
          <a:stretch>
            <a:fillRect/>
          </a:stretch>
        </p:blipFill>
        <p:spPr bwMode="auto">
          <a:xfrm>
            <a:off x="285720" y="3357562"/>
            <a:ext cx="2610734" cy="124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1428736"/>
            <a:ext cx="897578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714348" y="478632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商业模式的转型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 l="49493" b="58083"/>
          <a:stretch>
            <a:fillRect/>
          </a:stretch>
        </p:blipFill>
        <p:spPr bwMode="auto">
          <a:xfrm>
            <a:off x="6143636" y="3393036"/>
            <a:ext cx="2643206" cy="125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 r="50507" b="57313"/>
          <a:stretch>
            <a:fillRect/>
          </a:stretch>
        </p:blipFill>
        <p:spPr bwMode="auto">
          <a:xfrm>
            <a:off x="3143239" y="3429000"/>
            <a:ext cx="2502763" cy="1230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3786182" y="47863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平台转型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C:\Users\DELL790\Dropbox\个人\商业模式创新\amazon-com-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5429264"/>
            <a:ext cx="1714512" cy="624305"/>
          </a:xfrm>
          <a:prstGeom prst="rect">
            <a:avLst/>
          </a:prstGeom>
          <a:noFill/>
        </p:spPr>
      </p:pic>
      <p:pic>
        <p:nvPicPr>
          <p:cNvPr id="2052" name="Picture 4" descr="C:\Users\DELL790\Dropbox\个人\商业模式创新\zipca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5786" y="5143512"/>
            <a:ext cx="1714512" cy="889218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6715140" y="4786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客户体验转型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3" name="Picture 5" descr="C:\Users\DELL790\Dropbox\个人\商业模式创新\5367142_090014727000_2.jpg"/>
          <p:cNvPicPr>
            <a:picLocks noChangeAspect="1" noChangeArrowheads="1"/>
          </p:cNvPicPr>
          <p:nvPr/>
        </p:nvPicPr>
        <p:blipFill>
          <a:blip r:embed="rId7" cstate="print"/>
          <a:srcRect b="15473"/>
          <a:stretch>
            <a:fillRect/>
          </a:stretch>
        </p:blipFill>
        <p:spPr bwMode="auto">
          <a:xfrm>
            <a:off x="7000892" y="5286388"/>
            <a:ext cx="785818" cy="78940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57158" y="36366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创新力转型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714488"/>
            <a:ext cx="9001156" cy="3685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57158" y="36366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创新的程度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315" y="0"/>
            <a:ext cx="9705975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21429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周五课程安排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72198" y="3824289"/>
            <a:ext cx="1785950" cy="263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汇报顺序：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绿盛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豆瓣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苏宁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绿城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世纪佳缘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新东方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59404"/>
            <a:ext cx="2376406" cy="168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1059405"/>
            <a:ext cx="2357454" cy="164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500034" y="2845354"/>
            <a:ext cx="2311851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转化的商业模式画布（粘贴）</a:t>
            </a:r>
          </a:p>
        </p:txBody>
      </p:sp>
      <p:sp>
        <p:nvSpPr>
          <p:cNvPr id="8" name="矩形 7"/>
          <p:cNvSpPr/>
          <p:nvPr/>
        </p:nvSpPr>
        <p:spPr>
          <a:xfrm>
            <a:off x="2930480" y="2845354"/>
            <a:ext cx="292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构思过程中的思维导图（粘贴和照片）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838204"/>
            <a:ext cx="2428892" cy="1972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5857884" y="2845354"/>
            <a:ext cx="2884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拍成视频讲解的中国商业模式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2-3min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画布要求个性化</a:t>
            </a:r>
          </a:p>
        </p:txBody>
      </p:sp>
      <p:sp>
        <p:nvSpPr>
          <p:cNvPr id="11" name="矩形 10"/>
          <p:cNvSpPr/>
          <p:nvPr/>
        </p:nvSpPr>
        <p:spPr>
          <a:xfrm>
            <a:off x="3714744" y="357166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汇报作业一：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 r="2970"/>
          <a:stretch>
            <a:fillRect/>
          </a:stretch>
        </p:blipFill>
        <p:spPr bwMode="auto">
          <a:xfrm>
            <a:off x="571472" y="3571876"/>
            <a:ext cx="1643074" cy="238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矩形 12"/>
          <p:cNvSpPr/>
          <p:nvPr/>
        </p:nvSpPr>
        <p:spPr>
          <a:xfrm>
            <a:off x="642910" y="6000768"/>
            <a:ext cx="926857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分析内容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8926" y="3857628"/>
            <a:ext cx="2906822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矩形 14"/>
          <p:cNvSpPr/>
          <p:nvPr/>
        </p:nvSpPr>
        <p:spPr>
          <a:xfrm>
            <a:off x="3000364" y="6000768"/>
            <a:ext cx="2927404" cy="613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用创新十环分析改公司的模式的特色、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优缺点，如何改进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00958" y="4176716"/>
            <a:ext cx="164304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7.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银泰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8.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美特斯邦威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9.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青岛啤酒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网易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11.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吉利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12.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中国好声音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13.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携程网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uirky商业模式介绍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57232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ThomasSuarez_2011X-480p-zh-c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785794"/>
            <a:ext cx="9151208" cy="5143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14346" y="0"/>
            <a:ext cx="9358346" cy="70009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71472" y="4714884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流创新与源创新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1472" y="549731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平台战略</a:t>
            </a:r>
            <a:endParaRPr lang="zh-CN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0"/>
            <a:ext cx="9144000" cy="6951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-500098" y="0"/>
            <a:ext cx="10072758" cy="7072338"/>
          </a:xfrm>
          <a:prstGeom prst="rect">
            <a:avLst/>
          </a:prstGeom>
          <a:solidFill>
            <a:schemeClr val="tx1">
              <a:lumMod val="95000"/>
              <a:lumOff val="5000"/>
              <a:alpha val="3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00298" y="3071810"/>
            <a:ext cx="46169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sz="6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60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创新？</a:t>
            </a:r>
            <a:endParaRPr lang="zh-CN" altLang="en-US" sz="60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52422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-500098" y="0"/>
            <a:ext cx="10072758" cy="7072338"/>
          </a:xfrm>
          <a:prstGeom prst="rect">
            <a:avLst/>
          </a:prstGeom>
          <a:solidFill>
            <a:schemeClr val="tx1">
              <a:lumMod val="95000"/>
              <a:lumOff val="5000"/>
              <a:alpha val="3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28794" y="3214686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rgbClr val="33CCFF"/>
                </a:solidFill>
                <a:latin typeface="微软雅黑" pitchFamily="34" charset="-122"/>
                <a:ea typeface="微软雅黑" pitchFamily="34" charset="-122"/>
              </a:rPr>
              <a:t>如何与众不同？</a:t>
            </a:r>
            <a:endParaRPr lang="zh-CN" altLang="en-US" sz="6000" b="1" dirty="0">
              <a:solidFill>
                <a:srgbClr val="33CC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1538</Words>
  <Application>Microsoft Office PowerPoint</Application>
  <PresentationFormat>全屏显示(4:3)</PresentationFormat>
  <Paragraphs>382</Paragraphs>
  <Slides>48</Slides>
  <Notes>2</Notes>
  <HiddenSlides>0</HiddenSlides>
  <MMClips>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iPod商业画布图</vt:lpstr>
      <vt:lpstr>幻灯片 14</vt:lpstr>
      <vt:lpstr>幻灯片 15</vt:lpstr>
      <vt:lpstr>幻灯片 16</vt:lpstr>
      <vt:lpstr>幻灯片 17</vt:lpstr>
      <vt:lpstr>幻灯片 18</vt:lpstr>
      <vt:lpstr>幻灯片 19</vt:lpstr>
      <vt:lpstr>商业模式画布模板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DELL790</dc:creator>
  <cp:lastModifiedBy>DELL790</cp:lastModifiedBy>
  <cp:revision>228</cp:revision>
  <dcterms:created xsi:type="dcterms:W3CDTF">2013-05-02T05:54:00Z</dcterms:created>
  <dcterms:modified xsi:type="dcterms:W3CDTF">2013-05-14T06:36:36Z</dcterms:modified>
</cp:coreProperties>
</file>